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77" r:id="rId2"/>
    <p:sldId id="278" r:id="rId3"/>
    <p:sldId id="279" r:id="rId4"/>
    <p:sldId id="280" r:id="rId5"/>
    <p:sldId id="283" r:id="rId6"/>
    <p:sldId id="286" r:id="rId7"/>
    <p:sldId id="287" r:id="rId8"/>
    <p:sldId id="288" r:id="rId9"/>
    <p:sldId id="289" r:id="rId10"/>
    <p:sldId id="256" r:id="rId11"/>
    <p:sldId id="259" r:id="rId12"/>
    <p:sldId id="260" r:id="rId13"/>
    <p:sldId id="261" r:id="rId14"/>
    <p:sldId id="262" r:id="rId15"/>
    <p:sldId id="263" r:id="rId16"/>
    <p:sldId id="264" r:id="rId17"/>
    <p:sldId id="265" r:id="rId18"/>
    <p:sldId id="266" r:id="rId19"/>
    <p:sldId id="267" r:id="rId20"/>
    <p:sldId id="268" r:id="rId21"/>
    <p:sldId id="269" r:id="rId22"/>
    <p:sldId id="270" r:id="rId23"/>
    <p:sldId id="271" r:id="rId24"/>
    <p:sldId id="272" r:id="rId25"/>
    <p:sldId id="274" r:id="rId26"/>
    <p:sldId id="290" r:id="rId27"/>
    <p:sldId id="275" r:id="rId28"/>
    <p:sldId id="276" r:id="rId29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5" d="100"/>
          <a:sy n="85" d="100"/>
        </p:scale>
        <p:origin x="1554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AAC732-2C7E-4F05-A483-96E12C5008B1}" type="datetimeFigureOut">
              <a:rPr lang="it-IT" smtClean="0"/>
              <a:t>19/01/2022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D15CCD-7860-4849-BD35-0948325998A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744271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19/01/2022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19/01/2022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19/01/2022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19/01/2022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19/01/2022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19/01/2022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19/01/2022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19/01/2022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19/01/2022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19/01/2022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19/01/2022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49D355-16BD-4E45-BD9A-5EA878CF7CBD}" type="datetimeFigureOut">
              <a:rPr lang="it-IT" smtClean="0"/>
              <a:t>19/01/2022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jpeg"/><Relationship Id="rId3" Type="http://schemas.openxmlformats.org/officeDocument/2006/relationships/image" Target="../media/image30.jpe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13" Type="http://schemas.openxmlformats.org/officeDocument/2006/relationships/image" Target="../media/image54.png"/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12" Type="http://schemas.openxmlformats.org/officeDocument/2006/relationships/image" Target="../media/image53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11" Type="http://schemas.openxmlformats.org/officeDocument/2006/relationships/image" Target="../media/image52.jpeg"/><Relationship Id="rId5" Type="http://schemas.openxmlformats.org/officeDocument/2006/relationships/image" Target="../media/image46.jpeg"/><Relationship Id="rId10" Type="http://schemas.openxmlformats.org/officeDocument/2006/relationships/image" Target="../media/image51.jpeg"/><Relationship Id="rId4" Type="http://schemas.openxmlformats.org/officeDocument/2006/relationships/image" Target="../media/image45.png"/><Relationship Id="rId9" Type="http://schemas.openxmlformats.org/officeDocument/2006/relationships/image" Target="../media/image50.jpeg"/><Relationship Id="rId14" Type="http://schemas.openxmlformats.org/officeDocument/2006/relationships/image" Target="../media/image5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hyperlink" Target="http://www.wired.it/play/cultura/2014/05/16/sottolineare-un-libro-sottolineare-la-realta/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gi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7" Type="http://schemas.openxmlformats.org/officeDocument/2006/relationships/image" Target="../media/image66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gif"/><Relationship Id="rId5" Type="http://schemas.openxmlformats.org/officeDocument/2006/relationships/image" Target="../media/image64.png"/><Relationship Id="rId4" Type="http://schemas.openxmlformats.org/officeDocument/2006/relationships/image" Target="../media/image63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tals.it/sites/default/files/pdf-bollettino/Caria_paola_parte1.pdf" TargetMode="External"/><Relationship Id="rId2" Type="http://schemas.openxmlformats.org/officeDocument/2006/relationships/hyperlink" Target="http://riviste.unimi.it/index.php/enthymema/article/view/3048/3235" TargetMode="Externa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insegnantiduepuntozero.wordpress.com/" TargetMode="External"/><Relationship Id="rId2" Type="http://schemas.openxmlformats.org/officeDocument/2006/relationships/hyperlink" Target="https://www.slideshare.net/RobertoMaragliano/il-social-reading" TargetMode="Externa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corriere.it/sette/editoriali/severgnini-beppe/2013-01-generazione-lettura-breve_1894e468-5342-11e2-9db6-5f0af8902a56.shtml" TargetMode="External"/><Relationship Id="rId4" Type="http://schemas.openxmlformats.org/officeDocument/2006/relationships/hyperlink" Target="http://www.fupress.net/index.php/formare/article/view/15434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XZ8n7W_yFtY" TargetMode="External"/><Relationship Id="rId2" Type="http://schemas.openxmlformats.org/officeDocument/2006/relationships/hyperlink" Target="https://www.youtube.com/watch?v=akyGNZXHiX8" TargetMode="Externa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youtube.com/watch?v=XTGifVOYzBw" TargetMode="External"/><Relationship Id="rId4" Type="http://schemas.openxmlformats.org/officeDocument/2006/relationships/hyperlink" Target="https://www.facebook.com/394660497245074/videos/1421112361266544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://www.babalibri.it/catalogo/autore/yukiko-kato" TargetMode="External"/><Relationship Id="rId3" Type="http://schemas.openxmlformats.org/officeDocument/2006/relationships/image" Target="../media/image13.png"/><Relationship Id="rId7" Type="http://schemas.openxmlformats.org/officeDocument/2006/relationships/hyperlink" Target="http://www.babalibri.it/catalogo/autore/komako-sakai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hyperlink" Target="https://www.amazon.it/s/ref=dp_byline_sr_book_1?ie=UTF8&amp;field-author=Mireille+D%27Allanc%C3%A9&amp;search-alias=stripbooks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05448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r>
              <a:rPr lang="it-IT" sz="4400" dirty="0"/>
              <a:t>   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/>
          </p:nvPr>
        </p:nvSpPr>
        <p:spPr>
          <a:xfrm>
            <a:off x="0" y="1412776"/>
            <a:ext cx="9144000" cy="5445224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 fontScale="77500" lnSpcReduction="20000"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it-IT" sz="1800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endParaRPr lang="it-IT" sz="4000" dirty="0">
              <a:solidFill>
                <a:schemeClr val="tx2">
                  <a:lumMod val="75000"/>
                </a:schemeClr>
              </a:solidFill>
            </a:endParaRPr>
          </a:p>
          <a:p>
            <a:endParaRPr lang="it-IT" sz="4000" dirty="0">
              <a:solidFill>
                <a:schemeClr val="tx2">
                  <a:lumMod val="75000"/>
                </a:schemeClr>
              </a:solidFill>
            </a:endParaRPr>
          </a:p>
          <a:p>
            <a:endParaRPr lang="it-IT" sz="4000" dirty="0">
              <a:solidFill>
                <a:schemeClr val="tx2">
                  <a:lumMod val="75000"/>
                </a:schemeClr>
              </a:solidFill>
            </a:endParaRPr>
          </a:p>
          <a:p>
            <a:endParaRPr lang="it-IT" sz="4000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it-IT" sz="4800" dirty="0">
                <a:solidFill>
                  <a:schemeClr val="tx2">
                    <a:lumMod val="75000"/>
                  </a:schemeClr>
                </a:solidFill>
                <a:latin typeface="Berlin Sans FB Demi" panose="020E0802020502020306" pitchFamily="34" charset="0"/>
              </a:rPr>
              <a:t>Il bisogno di storie</a:t>
            </a:r>
          </a:p>
          <a:p>
            <a:r>
              <a:rPr lang="it-IT" sz="4800" dirty="0">
                <a:solidFill>
                  <a:schemeClr val="tx2">
                    <a:lumMod val="75000"/>
                  </a:schemeClr>
                </a:solidFill>
                <a:latin typeface="Berlin Sans FB Demi" panose="020E0802020502020306" pitchFamily="34" charset="0"/>
              </a:rPr>
              <a:t>e</a:t>
            </a:r>
            <a:r>
              <a:rPr lang="it-IT" sz="4800">
                <a:solidFill>
                  <a:schemeClr val="tx2">
                    <a:lumMod val="75000"/>
                  </a:schemeClr>
                </a:solidFill>
                <a:latin typeface="Berlin Sans FB Demi" panose="020E0802020502020306" pitchFamily="34" charset="0"/>
              </a:rPr>
              <a:t> </a:t>
            </a:r>
            <a:r>
              <a:rPr lang="it-IT" sz="4800" dirty="0">
                <a:solidFill>
                  <a:schemeClr val="tx2">
                    <a:lumMod val="75000"/>
                  </a:schemeClr>
                </a:solidFill>
                <a:latin typeface="Berlin Sans FB Demi" panose="020E0802020502020306" pitchFamily="34" charset="0"/>
              </a:rPr>
              <a:t>la formazione del </a:t>
            </a:r>
            <a:r>
              <a:rPr lang="it-IT" sz="4800">
                <a:solidFill>
                  <a:schemeClr val="tx2">
                    <a:lumMod val="75000"/>
                  </a:schemeClr>
                </a:solidFill>
                <a:latin typeface="Berlin Sans FB Demi" panose="020E0802020502020306" pitchFamily="34" charset="0"/>
              </a:rPr>
              <a:t>lettore </a:t>
            </a:r>
          </a:p>
          <a:p>
            <a:r>
              <a:rPr lang="it-IT" sz="4800">
                <a:solidFill>
                  <a:schemeClr val="tx2">
                    <a:lumMod val="75000"/>
                  </a:schemeClr>
                </a:solidFill>
                <a:latin typeface="Berlin Sans FB Demi" panose="020E0802020502020306" pitchFamily="34" charset="0"/>
              </a:rPr>
              <a:t>consapevole </a:t>
            </a:r>
            <a:r>
              <a:rPr lang="it-IT" sz="4800" dirty="0">
                <a:solidFill>
                  <a:schemeClr val="tx2">
                    <a:lumMod val="75000"/>
                  </a:schemeClr>
                </a:solidFill>
                <a:latin typeface="Berlin Sans FB Demi" panose="020E0802020502020306" pitchFamily="34" charset="0"/>
              </a:rPr>
              <a:t>e critico</a:t>
            </a:r>
          </a:p>
          <a:p>
            <a:endParaRPr lang="it-IT" sz="3200" dirty="0">
              <a:solidFill>
                <a:schemeClr val="tx2">
                  <a:lumMod val="75000"/>
                </a:schemeClr>
              </a:solidFill>
              <a:latin typeface="+mn-lt"/>
            </a:endParaRPr>
          </a:p>
          <a:p>
            <a:endParaRPr lang="it-IT" sz="3200" dirty="0">
              <a:solidFill>
                <a:schemeClr val="tx2">
                  <a:lumMod val="75000"/>
                </a:schemeClr>
              </a:solidFill>
              <a:latin typeface="+mn-lt"/>
            </a:endParaRPr>
          </a:p>
          <a:p>
            <a:r>
              <a:rPr lang="it-IT" sz="3200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Donatella Lombello</a:t>
            </a:r>
          </a:p>
          <a:p>
            <a:endParaRPr lang="it-IT" sz="3200" dirty="0">
              <a:solidFill>
                <a:schemeClr val="tx2">
                  <a:lumMod val="75000"/>
                </a:schemeClr>
              </a:solidFill>
              <a:latin typeface="+mn-lt"/>
            </a:endParaRPr>
          </a:p>
          <a:p>
            <a:endParaRPr lang="it-IT" sz="3200" dirty="0">
              <a:latin typeface="+mn-lt"/>
            </a:endParaRPr>
          </a:p>
          <a:p>
            <a:endParaRPr lang="it-IT" sz="3200" dirty="0">
              <a:latin typeface="+mn-lt"/>
            </a:endParaRPr>
          </a:p>
          <a:p>
            <a:r>
              <a:rPr lang="it-IT" sz="3200" dirty="0">
                <a:latin typeface="+mn-lt"/>
              </a:rPr>
              <a:t>20-01- 2022</a:t>
            </a:r>
          </a:p>
        </p:txBody>
      </p:sp>
      <p:sp>
        <p:nvSpPr>
          <p:cNvPr id="7" name="Titolo 1">
            <a:extLst>
              <a:ext uri="{FF2B5EF4-FFF2-40B4-BE49-F238E27FC236}">
                <a16:creationId xmlns:a16="http://schemas.microsoft.com/office/drawing/2014/main" id="{00CCD460-A027-41AB-AFE0-09632A3DA8CE}"/>
              </a:ext>
            </a:extLst>
          </p:cNvPr>
          <p:cNvSpPr txBox="1">
            <a:spLocks/>
          </p:cNvSpPr>
          <p:nvPr/>
        </p:nvSpPr>
        <p:spPr>
          <a:xfrm>
            <a:off x="0" y="79336"/>
            <a:ext cx="9144000" cy="140544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dirty="0"/>
              <a:t>   </a:t>
            </a:r>
          </a:p>
        </p:txBody>
      </p:sp>
      <p:pic>
        <p:nvPicPr>
          <p:cNvPr id="1028" name="Picture 4" descr="Responsive image">
            <a:extLst>
              <a:ext uri="{FF2B5EF4-FFF2-40B4-BE49-F238E27FC236}">
                <a16:creationId xmlns:a16="http://schemas.microsoft.com/office/drawing/2014/main" id="{80D6478B-E49D-4C15-A220-26923545AF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61740"/>
            <a:ext cx="6191250" cy="1857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75646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CustomShape 1"/>
          <p:cNvSpPr/>
          <p:nvPr/>
        </p:nvSpPr>
        <p:spPr>
          <a:xfrm>
            <a:off x="1187280" y="333360"/>
            <a:ext cx="6552000" cy="762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it-IT" sz="4000" b="1" strike="noStrike" spc="-1">
                <a:solidFill>
                  <a:srgbClr val="000000"/>
                </a:solidFill>
                <a:latin typeface="Verdana"/>
                <a:ea typeface="DejaVu Sans"/>
              </a:rPr>
              <a:t>L’atto del leggere</a:t>
            </a:r>
            <a:endParaRPr lang="it-IT" sz="4000" b="0" strike="noStrike" spc="-1">
              <a:latin typeface="Arial"/>
            </a:endParaRPr>
          </a:p>
        </p:txBody>
      </p:sp>
      <p:sp>
        <p:nvSpPr>
          <p:cNvPr id="200" name="CustomShape 2"/>
          <p:cNvSpPr/>
          <p:nvPr/>
        </p:nvSpPr>
        <p:spPr>
          <a:xfrm>
            <a:off x="468360" y="1557360"/>
            <a:ext cx="8228520" cy="4529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  <a:spcBef>
                <a:spcPts val="641"/>
              </a:spcBef>
            </a:pPr>
            <a:r>
              <a:rPr lang="it-IT" sz="3200" b="0" i="1" strike="noStrike" spc="-1">
                <a:solidFill>
                  <a:srgbClr val="000000"/>
                </a:solidFill>
                <a:latin typeface="Calibri"/>
                <a:ea typeface="DejaVu Sans"/>
              </a:rPr>
              <a:t>L'atto  del leggere consente di stabilire l'incontro lettore-autore,  di attivare la relazione interrotta dalla distanza spazio-temporale del produttore storico del testo e del suo attuale lettore, di restituirne il contenuto "all'attualità viva del dialogo”.</a:t>
            </a:r>
            <a:r>
              <a:rPr lang="it-IT" sz="3200" b="1" strike="noStrike" spc="-1">
                <a:solidFill>
                  <a:srgbClr val="0000FF"/>
                </a:solidFill>
                <a:latin typeface="Calibri"/>
                <a:ea typeface="DejaVu Sans"/>
              </a:rPr>
              <a:t> </a:t>
            </a:r>
            <a:endParaRPr lang="it-IT" sz="3200" b="0" strike="noStrike" spc="-1">
              <a:latin typeface="Arial"/>
            </a:endParaRPr>
          </a:p>
          <a:p>
            <a:pPr algn="r">
              <a:lnSpc>
                <a:spcPct val="100000"/>
              </a:lnSpc>
              <a:spcBef>
                <a:spcPts val="561"/>
              </a:spcBef>
            </a:pPr>
            <a:r>
              <a:rPr lang="it-IT" sz="2800" b="0" strike="noStrike" spc="-1">
                <a:solidFill>
                  <a:srgbClr val="000000"/>
                </a:solidFill>
                <a:latin typeface="Verdana"/>
                <a:ea typeface="DejaVu Sans"/>
              </a:rPr>
              <a:t>(H.G.Gadamer)</a:t>
            </a:r>
            <a:endParaRPr lang="it-IT" sz="28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9775917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CustomShape 1"/>
          <p:cNvSpPr/>
          <p:nvPr/>
        </p:nvSpPr>
        <p:spPr>
          <a:xfrm>
            <a:off x="0" y="0"/>
            <a:ext cx="9144000" cy="1416600"/>
          </a:xfrm>
          <a:prstGeom prst="rect">
            <a:avLst/>
          </a:prstGeom>
          <a:solidFill>
            <a:srgbClr val="DCE6F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it-IT" sz="4400" b="0" strike="noStrike" spc="-1">
                <a:solidFill>
                  <a:srgbClr val="000000"/>
                </a:solidFill>
                <a:latin typeface="Calibri"/>
                <a:ea typeface="DejaVu Sans"/>
              </a:rPr>
              <a:t>Cos’è la letteratura?</a:t>
            </a:r>
            <a:endParaRPr lang="it-IT" sz="4400" b="0" strike="noStrike" spc="-1">
              <a:latin typeface="Arial"/>
            </a:endParaRPr>
          </a:p>
        </p:txBody>
      </p:sp>
      <p:sp>
        <p:nvSpPr>
          <p:cNvPr id="214" name="CustomShape 2"/>
          <p:cNvSpPr/>
          <p:nvPr/>
        </p:nvSpPr>
        <p:spPr>
          <a:xfrm>
            <a:off x="0" y="1412640"/>
            <a:ext cx="9142920" cy="5444280"/>
          </a:xfrm>
          <a:prstGeom prst="rect">
            <a:avLst/>
          </a:prstGeom>
          <a:solidFill>
            <a:srgbClr val="DCE6F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/>
          </a:bodyPr>
          <a:lstStyle/>
          <a:p>
            <a:pPr>
              <a:lnSpc>
                <a:spcPct val="100000"/>
              </a:lnSpc>
            </a:pPr>
            <a:r>
              <a:rPr lang="it-IT" sz="3200" b="0" strike="noStrike" spc="-1">
                <a:solidFill>
                  <a:srgbClr val="000000"/>
                </a:solidFill>
                <a:latin typeface="Calibri"/>
                <a:ea typeface="DejaVu Sans"/>
              </a:rPr>
              <a:t>«…affinché l’avvenimento più comune </a:t>
            </a:r>
            <a:endParaRPr lang="it-IT" sz="3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it-IT" sz="3200" b="0" strike="noStrike" spc="-1">
                <a:solidFill>
                  <a:srgbClr val="000000"/>
                </a:solidFill>
                <a:latin typeface="Calibri"/>
                <a:ea typeface="DejaVu Sans"/>
              </a:rPr>
              <a:t>divenga un’avventura è necessario </a:t>
            </a:r>
            <a:endParaRPr lang="it-IT" sz="3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it-IT" sz="3200" b="0" strike="noStrike" spc="-1">
                <a:solidFill>
                  <a:srgbClr val="000000"/>
                </a:solidFill>
                <a:latin typeface="Calibri"/>
                <a:ea typeface="DejaVu Sans"/>
              </a:rPr>
              <a:t>e sufficiente che ci si metta a raccontarlo […] </a:t>
            </a:r>
            <a:endParaRPr lang="it-IT" sz="3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it-IT" sz="3200" b="0" strike="noStrike" spc="-1">
                <a:solidFill>
                  <a:srgbClr val="000000"/>
                </a:solidFill>
                <a:latin typeface="Calibri"/>
                <a:ea typeface="DejaVu Sans"/>
              </a:rPr>
              <a:t>Quando si vive non accade nulla. Le scene cambiano, le persone entrano ed escono, ecco tutto. Non vi è mai un inizio. I giorni si aggiungono ai giorni, senza capo né coda, è un’addizione interminabile e monotona. […] Vivere è questo. </a:t>
            </a:r>
            <a:endParaRPr lang="it-IT" sz="3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it-IT" sz="3200" b="0" strike="noStrike" spc="-1">
                <a:solidFill>
                  <a:srgbClr val="000000"/>
                </a:solidFill>
                <a:latin typeface="Calibri"/>
                <a:ea typeface="DejaVu Sans"/>
              </a:rPr>
              <a:t>Ma quando si racconta la vita, tutto cambia»</a:t>
            </a:r>
            <a:endParaRPr lang="it-IT" sz="32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641"/>
              </a:spcBef>
            </a:pPr>
            <a:r>
              <a:rPr lang="it-IT" sz="3200" b="0" strike="noStrike" spc="-1">
                <a:solidFill>
                  <a:srgbClr val="000000"/>
                </a:solidFill>
                <a:latin typeface="Calibri"/>
                <a:ea typeface="DejaVu Sans"/>
              </a:rPr>
              <a:t>(</a:t>
            </a:r>
            <a:r>
              <a:rPr lang="it-IT" sz="2600" b="0" strike="noStrike" spc="-1">
                <a:solidFill>
                  <a:srgbClr val="000000"/>
                </a:solidFill>
                <a:latin typeface="Calibri"/>
                <a:ea typeface="DejaVu Sans"/>
              </a:rPr>
              <a:t>J.P. Sartre, </a:t>
            </a:r>
            <a:r>
              <a:rPr lang="it-IT" sz="2600" b="0" i="1" strike="noStrike" spc="-1">
                <a:solidFill>
                  <a:srgbClr val="000000"/>
                </a:solidFill>
                <a:latin typeface="Calibri"/>
                <a:ea typeface="DejaVu Sans"/>
              </a:rPr>
              <a:t>La nausea,</a:t>
            </a:r>
            <a:r>
              <a:rPr lang="it-IT" sz="2600" b="0" strike="noStrike" spc="-1">
                <a:solidFill>
                  <a:srgbClr val="000000"/>
                </a:solidFill>
                <a:latin typeface="Calibri"/>
                <a:ea typeface="DejaVu Sans"/>
              </a:rPr>
              <a:t> Milano, Mondadori, 1969, pp. 72-74</a:t>
            </a:r>
            <a:r>
              <a:rPr lang="it-IT" sz="3200" b="0" strike="noStrike" spc="-1">
                <a:solidFill>
                  <a:srgbClr val="000000"/>
                </a:solidFill>
                <a:latin typeface="Calibri"/>
                <a:ea typeface="DejaVu Sans"/>
              </a:rPr>
              <a:t>)</a:t>
            </a:r>
            <a:endParaRPr lang="it-IT" sz="3200" b="0" strike="noStrike" spc="-1">
              <a:latin typeface="Arial"/>
            </a:endParaRPr>
          </a:p>
        </p:txBody>
      </p:sp>
      <p:pic>
        <p:nvPicPr>
          <p:cNvPr id="215" name="Picture 2"/>
          <p:cNvPicPr/>
          <p:nvPr/>
        </p:nvPicPr>
        <p:blipFill>
          <a:blip r:embed="rId2"/>
          <a:stretch/>
        </p:blipFill>
        <p:spPr>
          <a:xfrm>
            <a:off x="7164288" y="0"/>
            <a:ext cx="1510920" cy="230328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1213395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CustomShape 1"/>
          <p:cNvSpPr/>
          <p:nvPr/>
        </p:nvSpPr>
        <p:spPr>
          <a:xfrm>
            <a:off x="0" y="0"/>
            <a:ext cx="9142920" cy="907560"/>
          </a:xfrm>
          <a:prstGeom prst="rect">
            <a:avLst/>
          </a:prstGeom>
          <a:solidFill>
            <a:srgbClr val="DCE6F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it-IT" sz="4400" b="0" strike="noStrike" spc="-1">
                <a:solidFill>
                  <a:srgbClr val="000000"/>
                </a:solidFill>
                <a:latin typeface="Calibri"/>
                <a:ea typeface="DejaVu Sans"/>
              </a:rPr>
              <a:t>Cos’è la letteratura per l’infanzia?</a:t>
            </a:r>
            <a:endParaRPr lang="it-IT" sz="4400" b="0" strike="noStrike" spc="-1">
              <a:latin typeface="Arial"/>
            </a:endParaRPr>
          </a:p>
        </p:txBody>
      </p:sp>
      <p:sp>
        <p:nvSpPr>
          <p:cNvPr id="217" name="CustomShape 2"/>
          <p:cNvSpPr/>
          <p:nvPr/>
        </p:nvSpPr>
        <p:spPr>
          <a:xfrm>
            <a:off x="0" y="908640"/>
            <a:ext cx="9142920" cy="5948280"/>
          </a:xfrm>
          <a:prstGeom prst="rect">
            <a:avLst/>
          </a:prstGeom>
          <a:solidFill>
            <a:srgbClr val="DCE6F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/>
          </a:bodyPr>
          <a:lstStyle/>
          <a:p>
            <a:pPr>
              <a:lnSpc>
                <a:spcPct val="100000"/>
              </a:lnSpc>
            </a:pPr>
            <a:r>
              <a:rPr lang="it-IT" sz="3200" b="0" strike="noStrike" spc="-1">
                <a:solidFill>
                  <a:srgbClr val="000000"/>
                </a:solidFill>
                <a:latin typeface="Calibri"/>
                <a:ea typeface="DejaVu Sans"/>
              </a:rPr>
              <a:t>«…è letteratura senza aggettivi […] </a:t>
            </a:r>
            <a:endParaRPr lang="it-IT" sz="3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it-IT" sz="3200" b="0" strike="noStrike" spc="-1">
                <a:solidFill>
                  <a:srgbClr val="000000"/>
                </a:solidFill>
                <a:latin typeface="Calibri"/>
                <a:ea typeface="DejaVu Sans"/>
              </a:rPr>
              <a:t>insieme di opere scritte, </a:t>
            </a:r>
            <a:endParaRPr lang="it-IT" sz="3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it-IT" sz="3200" b="0" strike="noStrike" spc="-1">
                <a:solidFill>
                  <a:srgbClr val="000000"/>
                </a:solidFill>
                <a:latin typeface="Calibri"/>
                <a:ea typeface="DejaVu Sans"/>
              </a:rPr>
              <a:t>più o meno dotate di polisemia </a:t>
            </a:r>
            <a:endParaRPr lang="it-IT" sz="3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it-IT" sz="3200" b="0" strike="noStrike" spc="-1">
                <a:solidFill>
                  <a:srgbClr val="000000"/>
                </a:solidFill>
                <a:latin typeface="Calibri"/>
                <a:ea typeface="DejaVu Sans"/>
              </a:rPr>
              <a:t>e di eccedenza di senso, </a:t>
            </a:r>
            <a:endParaRPr lang="it-IT" sz="3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it-IT" sz="3200" b="0" strike="noStrike" spc="-1">
                <a:solidFill>
                  <a:srgbClr val="000000"/>
                </a:solidFill>
                <a:latin typeface="Calibri"/>
                <a:ea typeface="DejaVu Sans"/>
              </a:rPr>
              <a:t>capaci di racchiudere connotazioni </a:t>
            </a:r>
            <a:endParaRPr lang="it-IT" sz="3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it-IT" sz="3200" b="0" strike="noStrike" spc="-1">
                <a:solidFill>
                  <a:srgbClr val="000000"/>
                </a:solidFill>
                <a:latin typeface="Calibri"/>
                <a:ea typeface="DejaVu Sans"/>
              </a:rPr>
              <a:t>diversamente attivabili da livelli</a:t>
            </a:r>
            <a:endParaRPr lang="it-IT" sz="3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it-IT" sz="3200" b="0" strike="noStrike" spc="-1">
                <a:solidFill>
                  <a:srgbClr val="000000"/>
                </a:solidFill>
                <a:latin typeface="Calibri"/>
                <a:ea typeface="DejaVu Sans"/>
              </a:rPr>
              <a:t> soggettivi di lettura; </a:t>
            </a:r>
            <a:endParaRPr lang="it-IT" sz="3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it-IT" sz="3200" b="0" strike="noStrike" spc="-1">
                <a:solidFill>
                  <a:srgbClr val="000000"/>
                </a:solidFill>
                <a:latin typeface="Calibri"/>
                <a:ea typeface="DejaVu Sans"/>
              </a:rPr>
              <a:t>capaci di raccontare[…] un continuo oltre che[…]non si rivela mai del tutto esauribile dallo scandaglio critico» (R.Lollo, </a:t>
            </a:r>
            <a:r>
              <a:rPr lang="it-IT" sz="3200" b="0" i="1" strike="noStrike" spc="-1">
                <a:solidFill>
                  <a:srgbClr val="000000"/>
                </a:solidFill>
                <a:latin typeface="Calibri"/>
                <a:ea typeface="DejaVu Sans"/>
              </a:rPr>
              <a:t>Questioni epistemologiche e istanze educative, </a:t>
            </a:r>
            <a:r>
              <a:rPr lang="it-IT" sz="3200" b="0" strike="noStrike" spc="-1">
                <a:solidFill>
                  <a:srgbClr val="000000"/>
                </a:solidFill>
                <a:latin typeface="Calibri"/>
                <a:ea typeface="DejaVu Sans"/>
              </a:rPr>
              <a:t>p.41)</a:t>
            </a:r>
            <a:endParaRPr lang="it-IT" sz="3200" b="0" strike="noStrike" spc="-1">
              <a:latin typeface="Arial"/>
            </a:endParaRPr>
          </a:p>
        </p:txBody>
      </p:sp>
      <p:pic>
        <p:nvPicPr>
          <p:cNvPr id="218" name="Picture 2"/>
          <p:cNvPicPr/>
          <p:nvPr/>
        </p:nvPicPr>
        <p:blipFill>
          <a:blip r:embed="rId2"/>
          <a:stretch/>
        </p:blipFill>
        <p:spPr>
          <a:xfrm>
            <a:off x="7380360" y="764640"/>
            <a:ext cx="1582920" cy="2124720"/>
          </a:xfrm>
          <a:prstGeom prst="rect">
            <a:avLst/>
          </a:prstGeom>
          <a:ln>
            <a:noFill/>
          </a:ln>
        </p:spPr>
      </p:pic>
      <p:pic>
        <p:nvPicPr>
          <p:cNvPr id="219" name="Picture 3"/>
          <p:cNvPicPr/>
          <p:nvPr/>
        </p:nvPicPr>
        <p:blipFill>
          <a:blip r:embed="rId3"/>
          <a:stretch/>
        </p:blipFill>
        <p:spPr>
          <a:xfrm>
            <a:off x="6084000" y="2133000"/>
            <a:ext cx="1534680" cy="218232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0931919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CustomShape 1"/>
          <p:cNvSpPr/>
          <p:nvPr/>
        </p:nvSpPr>
        <p:spPr>
          <a:xfrm>
            <a:off x="179280" y="658800"/>
            <a:ext cx="8641440" cy="11847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  <a:spcBef>
                <a:spcPts val="550"/>
              </a:spcBef>
            </a:pPr>
            <a:r>
              <a:rPr lang="it-IT" sz="2200" b="1" strike="noStrike" spc="-1">
                <a:solidFill>
                  <a:srgbClr val="002060"/>
                </a:solidFill>
                <a:latin typeface="Candara"/>
                <a:ea typeface="Lucida Sans Unicode"/>
              </a:rPr>
              <a:t>il modo </a:t>
            </a:r>
            <a:r>
              <a:rPr lang="it-IT" sz="2200" b="1" i="1" strike="noStrike" spc="-1">
                <a:solidFill>
                  <a:srgbClr val="002060"/>
                </a:solidFill>
                <a:latin typeface="Candara"/>
                <a:ea typeface="Lucida Sans Unicode"/>
              </a:rPr>
              <a:t>congiuntivo</a:t>
            </a:r>
            <a:r>
              <a:rPr lang="it-IT" sz="2200" b="1" strike="noStrike" spc="-1">
                <a:solidFill>
                  <a:srgbClr val="002060"/>
                </a:solidFill>
                <a:latin typeface="Candara"/>
                <a:ea typeface="Lucida Sans Unicode"/>
              </a:rPr>
              <a:t> è il modo della soggettività, dell'ipotesi, del dubbio, della supposizione, dell'opinione personale e del desiderio crea mondi possibili / esperienze mutuate/ avventure “senza rischio”</a:t>
            </a:r>
            <a:br/>
            <a:endParaRPr lang="it-IT" sz="2200" b="0" strike="noStrike" spc="-1">
              <a:latin typeface="Arial"/>
            </a:endParaRPr>
          </a:p>
        </p:txBody>
      </p:sp>
      <p:sp>
        <p:nvSpPr>
          <p:cNvPr id="222" name="CustomShape 2"/>
          <p:cNvSpPr/>
          <p:nvPr/>
        </p:nvSpPr>
        <p:spPr>
          <a:xfrm>
            <a:off x="0" y="0"/>
            <a:ext cx="9142920" cy="7052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it-IT" sz="3200" b="0" strike="noStrike" spc="-1">
                <a:solidFill>
                  <a:srgbClr val="002060"/>
                </a:solidFill>
                <a:latin typeface="Candara"/>
                <a:ea typeface="Lucida Sans Unicode"/>
              </a:rPr>
              <a:t>La narrativa pone la realtà al modo “</a:t>
            </a:r>
            <a:r>
              <a:rPr lang="it-IT" sz="3200" b="0" strike="noStrike" spc="-1">
                <a:solidFill>
                  <a:srgbClr val="C00000"/>
                </a:solidFill>
                <a:latin typeface="Candara"/>
                <a:ea typeface="Lucida Sans Unicode"/>
              </a:rPr>
              <a:t>subiunctivus</a:t>
            </a:r>
            <a:r>
              <a:rPr lang="it-IT" sz="3200" b="0" strike="noStrike" spc="-1">
                <a:solidFill>
                  <a:srgbClr val="002060"/>
                </a:solidFill>
                <a:latin typeface="Candara"/>
                <a:ea typeface="Lucida Sans Unicode"/>
              </a:rPr>
              <a:t>”</a:t>
            </a:r>
            <a:endParaRPr lang="it-IT" sz="3200" b="0" strike="noStrike" spc="-1">
              <a:latin typeface="Arial"/>
            </a:endParaRPr>
          </a:p>
        </p:txBody>
      </p:sp>
      <p:pic>
        <p:nvPicPr>
          <p:cNvPr id="223" name="Immagine 5"/>
          <p:cNvPicPr/>
          <p:nvPr/>
        </p:nvPicPr>
        <p:blipFill>
          <a:blip r:embed="rId2"/>
          <a:stretch/>
        </p:blipFill>
        <p:spPr>
          <a:xfrm>
            <a:off x="7713360" y="1827671"/>
            <a:ext cx="1286640" cy="2207924"/>
          </a:xfrm>
          <a:prstGeom prst="rect">
            <a:avLst/>
          </a:prstGeom>
          <a:ln>
            <a:noFill/>
          </a:ln>
        </p:spPr>
      </p:pic>
      <p:sp>
        <p:nvSpPr>
          <p:cNvPr id="224" name="CustomShape 3"/>
          <p:cNvSpPr/>
          <p:nvPr/>
        </p:nvSpPr>
        <p:spPr>
          <a:xfrm>
            <a:off x="2232000" y="6062040"/>
            <a:ext cx="6875280" cy="702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>
              <a:lnSpc>
                <a:spcPct val="100000"/>
              </a:lnSpc>
            </a:pP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it-IT" sz="2400" b="0" strike="noStrike" spc="-1">
                <a:solidFill>
                  <a:srgbClr val="002060"/>
                </a:solidFill>
                <a:latin typeface="Arial"/>
                <a:ea typeface="Lucida Sans Unicode"/>
              </a:rPr>
              <a:t>J.Bruner, </a:t>
            </a:r>
            <a:r>
              <a:rPr lang="it-IT" sz="2400" b="0" i="1" strike="noStrike" spc="-1">
                <a:solidFill>
                  <a:srgbClr val="002060"/>
                </a:solidFill>
                <a:latin typeface="Arial"/>
                <a:ea typeface="Lucida Sans Unicode"/>
              </a:rPr>
              <a:t>La fabbrica  delle storie</a:t>
            </a:r>
            <a:r>
              <a:rPr lang="it-IT" sz="2400" b="0" strike="noStrike" spc="-1">
                <a:solidFill>
                  <a:srgbClr val="002060"/>
                </a:solidFill>
                <a:latin typeface="Arial"/>
                <a:ea typeface="Lucida Sans Unicode"/>
              </a:rPr>
              <a:t>, 2002, p.56</a:t>
            </a:r>
            <a:endParaRPr lang="it-IT" sz="2400" b="0" strike="noStrike" spc="-1">
              <a:latin typeface="Arial"/>
            </a:endParaRPr>
          </a:p>
        </p:txBody>
      </p:sp>
      <p:pic>
        <p:nvPicPr>
          <p:cNvPr id="225" name="Immagine 7"/>
          <p:cNvPicPr/>
          <p:nvPr/>
        </p:nvPicPr>
        <p:blipFill>
          <a:blip r:embed="rId3"/>
          <a:stretch/>
        </p:blipFill>
        <p:spPr>
          <a:xfrm>
            <a:off x="7574400" y="4150800"/>
            <a:ext cx="1508760" cy="2118600"/>
          </a:xfrm>
          <a:prstGeom prst="rect">
            <a:avLst/>
          </a:prstGeom>
          <a:ln>
            <a:noFill/>
          </a:ln>
        </p:spPr>
      </p:pic>
      <p:sp>
        <p:nvSpPr>
          <p:cNvPr id="226" name="CustomShape 4"/>
          <p:cNvSpPr/>
          <p:nvPr/>
        </p:nvSpPr>
        <p:spPr>
          <a:xfrm>
            <a:off x="193680" y="6524640"/>
            <a:ext cx="1352880" cy="3639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/>
          <a:lstStyle/>
          <a:p>
            <a:pPr>
              <a:lnSpc>
                <a:spcPct val="100000"/>
              </a:lnSpc>
            </a:pPr>
            <a:r>
              <a:rPr lang="it-IT" sz="1000" b="0" strike="noStrike" spc="-1">
                <a:solidFill>
                  <a:srgbClr val="4E5B6F"/>
                </a:solidFill>
                <a:latin typeface="Arial"/>
                <a:ea typeface="Lucida Sans Unicode"/>
              </a:rPr>
              <a:t>Donatella Lombello</a:t>
            </a:r>
            <a:endParaRPr lang="it-IT" sz="1000" b="0" strike="noStrike" spc="-1">
              <a:latin typeface="Arial"/>
            </a:endParaRPr>
          </a:p>
        </p:txBody>
      </p:sp>
      <p:pic>
        <p:nvPicPr>
          <p:cNvPr id="228" name="Picture 3"/>
          <p:cNvPicPr/>
          <p:nvPr/>
        </p:nvPicPr>
        <p:blipFill>
          <a:blip r:embed="rId4"/>
          <a:stretch/>
        </p:blipFill>
        <p:spPr>
          <a:xfrm>
            <a:off x="-24480" y="1912320"/>
            <a:ext cx="1803960" cy="2556000"/>
          </a:xfrm>
          <a:prstGeom prst="rect">
            <a:avLst/>
          </a:prstGeom>
          <a:ln>
            <a:noFill/>
          </a:ln>
        </p:spPr>
      </p:pic>
      <p:pic>
        <p:nvPicPr>
          <p:cNvPr id="229" name="Picture 4"/>
          <p:cNvPicPr/>
          <p:nvPr/>
        </p:nvPicPr>
        <p:blipFill>
          <a:blip r:embed="rId5"/>
          <a:stretch/>
        </p:blipFill>
        <p:spPr>
          <a:xfrm>
            <a:off x="1610060" y="1765620"/>
            <a:ext cx="1803960" cy="2780640"/>
          </a:xfrm>
          <a:prstGeom prst="rect">
            <a:avLst/>
          </a:prstGeom>
          <a:ln>
            <a:noFill/>
          </a:ln>
        </p:spPr>
      </p:pic>
      <p:pic>
        <p:nvPicPr>
          <p:cNvPr id="230" name="Picture 5"/>
          <p:cNvPicPr/>
          <p:nvPr/>
        </p:nvPicPr>
        <p:blipFill>
          <a:blip r:embed="rId6"/>
          <a:stretch/>
        </p:blipFill>
        <p:spPr>
          <a:xfrm>
            <a:off x="4781658" y="1856227"/>
            <a:ext cx="1855800" cy="2624760"/>
          </a:xfrm>
          <a:prstGeom prst="rect">
            <a:avLst/>
          </a:prstGeom>
          <a:ln>
            <a:noFill/>
          </a:ln>
        </p:spPr>
      </p:pic>
      <p:pic>
        <p:nvPicPr>
          <p:cNvPr id="233" name="Picture 8"/>
          <p:cNvPicPr/>
          <p:nvPr/>
        </p:nvPicPr>
        <p:blipFill>
          <a:blip r:embed="rId7"/>
          <a:stretch/>
        </p:blipFill>
        <p:spPr>
          <a:xfrm>
            <a:off x="5076000" y="4037040"/>
            <a:ext cx="1510920" cy="2131200"/>
          </a:xfrm>
          <a:prstGeom prst="rect">
            <a:avLst/>
          </a:prstGeom>
          <a:ln>
            <a:noFill/>
          </a:ln>
        </p:spPr>
      </p:pic>
      <p:pic>
        <p:nvPicPr>
          <p:cNvPr id="234" name="Picture 2"/>
          <p:cNvPicPr/>
          <p:nvPr/>
        </p:nvPicPr>
        <p:blipFill>
          <a:blip r:embed="rId8"/>
          <a:stretch/>
        </p:blipFill>
        <p:spPr>
          <a:xfrm>
            <a:off x="6581520" y="4109760"/>
            <a:ext cx="1273680" cy="2181600"/>
          </a:xfrm>
          <a:prstGeom prst="rect">
            <a:avLst/>
          </a:prstGeom>
          <a:ln>
            <a:noFill/>
          </a:ln>
        </p:spPr>
      </p:pic>
      <p:pic>
        <p:nvPicPr>
          <p:cNvPr id="235" name="Picture 3"/>
          <p:cNvPicPr/>
          <p:nvPr/>
        </p:nvPicPr>
        <p:blipFill>
          <a:blip r:embed="rId9"/>
          <a:stretch/>
        </p:blipFill>
        <p:spPr>
          <a:xfrm>
            <a:off x="3371538" y="1883767"/>
            <a:ext cx="1400040" cy="2569680"/>
          </a:xfrm>
          <a:prstGeom prst="rect">
            <a:avLst/>
          </a:prstGeom>
          <a:ln>
            <a:noFill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2" y="4037040"/>
            <a:ext cx="1933575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69958734-8B2C-4041-9017-9F94E5109AD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83233" y="4357155"/>
            <a:ext cx="1329173" cy="2022405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E0375651-3B57-416F-AB44-D45B87D470C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090236" y="3971550"/>
            <a:ext cx="1547204" cy="2387197"/>
          </a:xfrm>
          <a:prstGeom prst="rect">
            <a:avLst/>
          </a:prstGeom>
        </p:spPr>
      </p:pic>
      <p:pic>
        <p:nvPicPr>
          <p:cNvPr id="4" name="Picture 2" descr="La linea del traguardo">
            <a:extLst>
              <a:ext uri="{FF2B5EF4-FFF2-40B4-BE49-F238E27FC236}">
                <a16:creationId xmlns:a16="http://schemas.microsoft.com/office/drawing/2014/main" id="{32E511B8-DA00-4DCC-B8FB-7C49B171B0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5196" y="1772040"/>
            <a:ext cx="1376961" cy="2336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855763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CustomShape 1"/>
          <p:cNvSpPr/>
          <p:nvPr/>
        </p:nvSpPr>
        <p:spPr>
          <a:xfrm>
            <a:off x="0" y="0"/>
            <a:ext cx="9142920" cy="1416600"/>
          </a:xfrm>
          <a:prstGeom prst="rect">
            <a:avLst/>
          </a:prstGeom>
          <a:solidFill>
            <a:srgbClr val="DCE6F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it-IT" sz="4400" b="0" strike="noStrike" spc="-1">
                <a:solidFill>
                  <a:srgbClr val="000000"/>
                </a:solidFill>
                <a:latin typeface="Calibri"/>
                <a:ea typeface="DejaVu Sans"/>
              </a:rPr>
              <a:t>Letteratura: da spiegare o interpretare?</a:t>
            </a:r>
            <a:endParaRPr lang="it-IT" sz="4400" b="0" strike="noStrike" spc="-1">
              <a:latin typeface="Arial"/>
            </a:endParaRPr>
          </a:p>
        </p:txBody>
      </p:sp>
      <p:sp>
        <p:nvSpPr>
          <p:cNvPr id="237" name="CustomShape 2"/>
          <p:cNvSpPr/>
          <p:nvPr/>
        </p:nvSpPr>
        <p:spPr>
          <a:xfrm>
            <a:off x="0" y="1412640"/>
            <a:ext cx="9142920" cy="5444280"/>
          </a:xfrm>
          <a:prstGeom prst="rect">
            <a:avLst/>
          </a:prstGeom>
          <a:solidFill>
            <a:srgbClr val="C6D9F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 fontScale="70000" lnSpcReduction="20000"/>
          </a:bodyPr>
          <a:lstStyle/>
          <a:p>
            <a:pPr marL="343080" indent="-3420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it-IT" sz="3200" b="0" strike="noStrike" spc="-1">
                <a:solidFill>
                  <a:srgbClr val="000000"/>
                </a:solidFill>
                <a:latin typeface="Calibri"/>
                <a:ea typeface="DejaVu Sans"/>
              </a:rPr>
              <a:t>“non si può spiegare una storia; tutto quello </a:t>
            </a:r>
            <a:endParaRPr lang="it-IT" sz="32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641"/>
              </a:spcBef>
            </a:pPr>
            <a:r>
              <a:rPr lang="it-IT" sz="3200" b="0" strike="noStrike" spc="-1">
                <a:solidFill>
                  <a:srgbClr val="000000"/>
                </a:solidFill>
                <a:latin typeface="Calibri"/>
                <a:ea typeface="DejaVu Sans"/>
              </a:rPr>
              <a:t>che si può fare è darne diverse interpretazioni. </a:t>
            </a:r>
            <a:endParaRPr lang="it-IT" sz="32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641"/>
              </a:spcBef>
            </a:pPr>
            <a:r>
              <a:rPr lang="it-IT" sz="3200" b="0" strike="noStrike" spc="-1">
                <a:solidFill>
                  <a:srgbClr val="000000"/>
                </a:solidFill>
                <a:latin typeface="Calibri"/>
                <a:ea typeface="DejaVu Sans"/>
              </a:rPr>
              <a:t>Si può </a:t>
            </a:r>
            <a:r>
              <a:rPr lang="it-IT" sz="3200" b="0" i="1" strike="noStrike" spc="-1">
                <a:solidFill>
                  <a:srgbClr val="000000"/>
                </a:solidFill>
                <a:latin typeface="Calibri"/>
                <a:ea typeface="DejaVu Sans"/>
              </a:rPr>
              <a:t>spiegare</a:t>
            </a:r>
            <a:r>
              <a:rPr lang="it-IT" sz="3200" b="0" strike="noStrike" spc="-1">
                <a:solidFill>
                  <a:srgbClr val="000000"/>
                </a:solidFill>
                <a:latin typeface="Calibri"/>
                <a:ea typeface="DejaVu Sans"/>
              </a:rPr>
              <a:t> la caduta dei corpi ricorrendo </a:t>
            </a:r>
            <a:endParaRPr lang="it-IT" sz="32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641"/>
              </a:spcBef>
            </a:pPr>
            <a:r>
              <a:rPr lang="it-IT" sz="3200" b="0" strike="noStrike" spc="-1">
                <a:solidFill>
                  <a:srgbClr val="000000"/>
                </a:solidFill>
                <a:latin typeface="Calibri"/>
                <a:ea typeface="DejaVu Sans"/>
              </a:rPr>
              <a:t>a una teoria della gravità. Ma si può solo </a:t>
            </a:r>
            <a:r>
              <a:rPr lang="it-IT" sz="3200" b="0" i="1" strike="noStrike" spc="-1">
                <a:solidFill>
                  <a:srgbClr val="000000"/>
                </a:solidFill>
                <a:latin typeface="Calibri"/>
                <a:ea typeface="DejaVu Sans"/>
              </a:rPr>
              <a:t>interpretare</a:t>
            </a:r>
            <a:r>
              <a:rPr lang="it-IT" sz="3200" b="0" strike="noStrike" spc="-1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endParaRPr lang="it-IT" sz="32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641"/>
              </a:spcBef>
            </a:pPr>
            <a:r>
              <a:rPr lang="it-IT" sz="3200" b="0" strike="noStrike" spc="-1">
                <a:solidFill>
                  <a:srgbClr val="000000"/>
                </a:solidFill>
                <a:latin typeface="Calibri"/>
                <a:ea typeface="DejaVu Sans"/>
              </a:rPr>
              <a:t>quello che potrebbe essere accaduto a Sir Isaac Newton </a:t>
            </a:r>
            <a:endParaRPr lang="it-IT" sz="32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641"/>
              </a:spcBef>
            </a:pPr>
            <a:r>
              <a:rPr lang="it-IT" sz="3200" b="0" strike="noStrike" spc="-1">
                <a:solidFill>
                  <a:srgbClr val="000000"/>
                </a:solidFill>
                <a:latin typeface="Calibri"/>
                <a:ea typeface="DejaVu Sans"/>
              </a:rPr>
              <a:t>quando la leggendaria mela gli cadde in testa in giardino”.</a:t>
            </a:r>
            <a:endParaRPr lang="it-IT" sz="32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641"/>
              </a:spcBef>
            </a:pPr>
            <a:r>
              <a:rPr lang="it-IT" sz="3200" b="0" strike="noStrike" spc="-1">
                <a:solidFill>
                  <a:srgbClr val="000000"/>
                </a:solidFill>
                <a:latin typeface="Calibri"/>
                <a:ea typeface="DejaVu Sans"/>
              </a:rPr>
              <a:t> ( Jerome Bruner, </a:t>
            </a:r>
            <a:r>
              <a:rPr lang="it-IT" sz="3200" b="0" i="1" strike="noStrike" spc="-1">
                <a:solidFill>
                  <a:srgbClr val="000000"/>
                </a:solidFill>
                <a:latin typeface="Calibri"/>
                <a:ea typeface="DejaVu Sans"/>
              </a:rPr>
              <a:t>La cultura dell’educazione</a:t>
            </a:r>
            <a:r>
              <a:rPr lang="it-IT" sz="3200" b="0" strike="noStrike" spc="-1">
                <a:solidFill>
                  <a:srgbClr val="000000"/>
                </a:solidFill>
                <a:latin typeface="Calibri"/>
                <a:ea typeface="DejaVu Sans"/>
              </a:rPr>
              <a:t>, p.135 )  </a:t>
            </a:r>
            <a:endParaRPr lang="it-IT" sz="32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641"/>
              </a:spcBef>
            </a:pPr>
            <a:endParaRPr lang="it-IT" sz="32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641"/>
              </a:spcBef>
            </a:pPr>
            <a:endParaRPr lang="it-IT" sz="3200" b="0" strike="noStrike" spc="-1">
              <a:latin typeface="Arial"/>
            </a:endParaRPr>
          </a:p>
          <a:p>
            <a:pPr marL="343080" indent="-3420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it-IT" sz="3200" b="0" strike="noStrike" spc="-1">
                <a:solidFill>
                  <a:srgbClr val="000000"/>
                </a:solidFill>
                <a:latin typeface="Calibri"/>
                <a:ea typeface="DejaVu Sans"/>
              </a:rPr>
              <a:t>« il romanzo promuove una sua particolare </a:t>
            </a:r>
            <a:endParaRPr lang="it-IT" sz="32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641"/>
              </a:spcBef>
            </a:pPr>
            <a:r>
              <a:rPr lang="it-IT" sz="3200" b="0" strike="noStrike" spc="-1">
                <a:solidFill>
                  <a:srgbClr val="000000"/>
                </a:solidFill>
                <a:latin typeface="Calibri"/>
                <a:ea typeface="DejaVu Sans"/>
              </a:rPr>
              <a:t>forma di conoscenza che consiste, </a:t>
            </a:r>
            <a:endParaRPr lang="it-IT" sz="32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641"/>
              </a:spcBef>
            </a:pPr>
            <a:r>
              <a:rPr lang="it-IT" sz="3200" b="0" strike="noStrike" spc="-1">
                <a:solidFill>
                  <a:srgbClr val="000000"/>
                </a:solidFill>
                <a:latin typeface="Calibri"/>
                <a:ea typeface="DejaVu Sans"/>
              </a:rPr>
              <a:t>più che in un generalizzante “io penso”, </a:t>
            </a:r>
            <a:endParaRPr lang="it-IT" sz="32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641"/>
              </a:spcBef>
            </a:pPr>
            <a:r>
              <a:rPr lang="it-IT" sz="3200" b="0" strike="noStrike" spc="-1">
                <a:solidFill>
                  <a:srgbClr val="000000"/>
                </a:solidFill>
                <a:latin typeface="Calibri"/>
                <a:ea typeface="DejaVu Sans"/>
              </a:rPr>
              <a:t>in una serie di “io sento” che si fruiscono per discontinuità»</a:t>
            </a:r>
            <a:endParaRPr lang="it-IT" sz="32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641"/>
              </a:spcBef>
            </a:pPr>
            <a:endParaRPr lang="it-IT" sz="32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581"/>
              </a:spcBef>
            </a:pPr>
            <a:r>
              <a:rPr lang="it-IT" sz="2900" b="0" strike="noStrike" spc="-1">
                <a:solidFill>
                  <a:srgbClr val="000000"/>
                </a:solidFill>
                <a:latin typeface="Calibri"/>
                <a:ea typeface="DejaVu Sans"/>
              </a:rPr>
              <a:t> (Gianni Celati, </a:t>
            </a:r>
            <a:r>
              <a:rPr lang="it-IT" sz="2900" b="0" i="1" strike="noStrike" spc="-1">
                <a:solidFill>
                  <a:srgbClr val="000000"/>
                </a:solidFill>
                <a:latin typeface="Calibri"/>
                <a:ea typeface="DejaVu Sans"/>
              </a:rPr>
              <a:t>Finzioni occidentali</a:t>
            </a:r>
            <a:r>
              <a:rPr lang="it-IT" sz="2900" b="0" strike="noStrike" spc="-1">
                <a:solidFill>
                  <a:srgbClr val="000000"/>
                </a:solidFill>
                <a:latin typeface="Calibri"/>
                <a:ea typeface="DejaVu Sans"/>
              </a:rPr>
              <a:t>, Torino, Einaudi, 1975, p. 46)</a:t>
            </a:r>
            <a:endParaRPr lang="it-IT" sz="29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641"/>
              </a:spcBef>
            </a:pPr>
            <a:endParaRPr lang="it-IT" sz="2900" b="0" strike="noStrike" spc="-1">
              <a:latin typeface="Arial"/>
            </a:endParaRPr>
          </a:p>
        </p:txBody>
      </p:sp>
      <p:pic>
        <p:nvPicPr>
          <p:cNvPr id="238" name="Picture 2"/>
          <p:cNvPicPr/>
          <p:nvPr/>
        </p:nvPicPr>
        <p:blipFill>
          <a:blip r:embed="rId2"/>
          <a:stretch/>
        </p:blipFill>
        <p:spPr>
          <a:xfrm>
            <a:off x="7239240" y="4005000"/>
            <a:ext cx="1708200" cy="2735280"/>
          </a:xfrm>
          <a:prstGeom prst="rect">
            <a:avLst/>
          </a:prstGeom>
          <a:ln>
            <a:noFill/>
          </a:ln>
        </p:spPr>
      </p:pic>
      <p:pic>
        <p:nvPicPr>
          <p:cNvPr id="239" name="Picture 3"/>
          <p:cNvPicPr/>
          <p:nvPr/>
        </p:nvPicPr>
        <p:blipFill>
          <a:blip r:embed="rId3"/>
          <a:stretch/>
        </p:blipFill>
        <p:spPr>
          <a:xfrm>
            <a:off x="6876360" y="1052640"/>
            <a:ext cx="1688400" cy="273528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44134790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CustomShape 1"/>
          <p:cNvSpPr/>
          <p:nvPr/>
        </p:nvSpPr>
        <p:spPr>
          <a:xfrm>
            <a:off x="-21240" y="137520"/>
            <a:ext cx="7225200" cy="358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fontScale="55000" lnSpcReduction="20000"/>
          </a:bodyPr>
          <a:lstStyle/>
          <a:p>
            <a:pPr algn="ctr">
              <a:lnSpc>
                <a:spcPct val="100000"/>
              </a:lnSpc>
            </a:pPr>
            <a:r>
              <a:rPr lang="it-IT" sz="3600" b="0" strike="noStrike" spc="-1">
                <a:solidFill>
                  <a:srgbClr val="000000"/>
                </a:solidFill>
                <a:latin typeface="Calibri"/>
                <a:ea typeface="DejaVu Sans"/>
              </a:rPr>
              <a:t>Quale «verità» nella finzione letteraria?</a:t>
            </a:r>
            <a:endParaRPr lang="it-IT" sz="3600" b="0" strike="noStrike" spc="-1">
              <a:latin typeface="Arial"/>
            </a:endParaRPr>
          </a:p>
        </p:txBody>
      </p:sp>
      <p:sp>
        <p:nvSpPr>
          <p:cNvPr id="241" name="CustomShape 2"/>
          <p:cNvSpPr/>
          <p:nvPr/>
        </p:nvSpPr>
        <p:spPr>
          <a:xfrm>
            <a:off x="457200" y="1600200"/>
            <a:ext cx="8228520" cy="4524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/>
          </a:bodyPr>
          <a:lstStyle/>
          <a:p>
            <a:pPr>
              <a:lnSpc>
                <a:spcPct val="100000"/>
              </a:lnSpc>
              <a:spcBef>
                <a:spcPts val="641"/>
              </a:spcBef>
            </a:pPr>
            <a:r>
              <a:rPr lang="it-IT" sz="3200" b="0" strike="noStrike" spc="-1">
                <a:solidFill>
                  <a:srgbClr val="000000"/>
                </a:solidFill>
                <a:latin typeface="Calibri"/>
                <a:ea typeface="DejaVu Sans"/>
              </a:rPr>
              <a:t> </a:t>
            </a:r>
            <a:endParaRPr lang="it-IT" sz="32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641"/>
              </a:spcBef>
            </a:pPr>
            <a:r>
              <a:rPr lang="it-IT" sz="3200" b="0" strike="noStrike" spc="-1">
                <a:solidFill>
                  <a:srgbClr val="000000"/>
                </a:solidFill>
                <a:latin typeface="Calibri"/>
                <a:ea typeface="DejaVu Sans"/>
              </a:rPr>
              <a:t> </a:t>
            </a:r>
            <a:endParaRPr lang="it-IT" sz="32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641"/>
              </a:spcBef>
            </a:pPr>
            <a:r>
              <a:rPr lang="it-IT" sz="3200" b="0" strike="noStrike" spc="-1">
                <a:solidFill>
                  <a:srgbClr val="000000"/>
                </a:solidFill>
                <a:latin typeface="Calibri"/>
                <a:ea typeface="DejaVu Sans"/>
              </a:rPr>
              <a:t> </a:t>
            </a:r>
            <a:endParaRPr lang="it-IT" sz="32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641"/>
              </a:spcBef>
            </a:pPr>
            <a:r>
              <a:rPr lang="it-IT" sz="3200" b="0" strike="noStrike" spc="-1">
                <a:solidFill>
                  <a:srgbClr val="000000"/>
                </a:solidFill>
                <a:latin typeface="Calibri"/>
                <a:ea typeface="DejaVu Sans"/>
              </a:rPr>
              <a:t> </a:t>
            </a:r>
            <a:endParaRPr lang="it-IT" sz="32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641"/>
              </a:spcBef>
            </a:pPr>
            <a:endParaRPr lang="it-IT" sz="3200" b="0" strike="noStrike" spc="-1">
              <a:latin typeface="Arial"/>
            </a:endParaRPr>
          </a:p>
        </p:txBody>
      </p:sp>
      <p:pic>
        <p:nvPicPr>
          <p:cNvPr id="242" name="Picture 2"/>
          <p:cNvPicPr/>
          <p:nvPr/>
        </p:nvPicPr>
        <p:blipFill>
          <a:blip r:embed="rId2"/>
          <a:stretch/>
        </p:blipFill>
        <p:spPr>
          <a:xfrm>
            <a:off x="-19800" y="620640"/>
            <a:ext cx="2284920" cy="1599120"/>
          </a:xfrm>
          <a:prstGeom prst="rect">
            <a:avLst/>
          </a:prstGeom>
          <a:ln>
            <a:noFill/>
          </a:ln>
        </p:spPr>
      </p:pic>
      <p:pic>
        <p:nvPicPr>
          <p:cNvPr id="243" name="Picture 4"/>
          <p:cNvPicPr/>
          <p:nvPr/>
        </p:nvPicPr>
        <p:blipFill>
          <a:blip r:embed="rId3"/>
          <a:stretch/>
        </p:blipFill>
        <p:spPr>
          <a:xfrm>
            <a:off x="7205400" y="2493000"/>
            <a:ext cx="1908720" cy="2900520"/>
          </a:xfrm>
          <a:prstGeom prst="rect">
            <a:avLst/>
          </a:prstGeom>
          <a:ln>
            <a:noFill/>
          </a:ln>
        </p:spPr>
      </p:pic>
      <p:pic>
        <p:nvPicPr>
          <p:cNvPr id="244" name="Picture 5"/>
          <p:cNvPicPr/>
          <p:nvPr/>
        </p:nvPicPr>
        <p:blipFill>
          <a:blip r:embed="rId4"/>
          <a:stretch/>
        </p:blipFill>
        <p:spPr>
          <a:xfrm>
            <a:off x="1892880" y="2001960"/>
            <a:ext cx="1904040" cy="2865960"/>
          </a:xfrm>
          <a:prstGeom prst="rect">
            <a:avLst/>
          </a:prstGeom>
          <a:ln>
            <a:noFill/>
          </a:ln>
        </p:spPr>
      </p:pic>
      <p:pic>
        <p:nvPicPr>
          <p:cNvPr id="245" name="Picture 7"/>
          <p:cNvPicPr/>
          <p:nvPr/>
        </p:nvPicPr>
        <p:blipFill>
          <a:blip r:embed="rId5"/>
          <a:stretch/>
        </p:blipFill>
        <p:spPr>
          <a:xfrm>
            <a:off x="2284200" y="620640"/>
            <a:ext cx="4285080" cy="1427760"/>
          </a:xfrm>
          <a:prstGeom prst="rect">
            <a:avLst/>
          </a:prstGeom>
          <a:ln>
            <a:noFill/>
          </a:ln>
        </p:spPr>
      </p:pic>
      <p:pic>
        <p:nvPicPr>
          <p:cNvPr id="246" name="Picture 9"/>
          <p:cNvPicPr/>
          <p:nvPr/>
        </p:nvPicPr>
        <p:blipFill>
          <a:blip r:embed="rId6"/>
          <a:stretch/>
        </p:blipFill>
        <p:spPr>
          <a:xfrm>
            <a:off x="6729120" y="4558320"/>
            <a:ext cx="1445760" cy="2235960"/>
          </a:xfrm>
          <a:prstGeom prst="rect">
            <a:avLst/>
          </a:prstGeom>
          <a:ln>
            <a:noFill/>
          </a:ln>
        </p:spPr>
      </p:pic>
      <p:pic>
        <p:nvPicPr>
          <p:cNvPr id="247" name="Picture 11"/>
          <p:cNvPicPr/>
          <p:nvPr/>
        </p:nvPicPr>
        <p:blipFill>
          <a:blip r:embed="rId7"/>
          <a:stretch/>
        </p:blipFill>
        <p:spPr>
          <a:xfrm>
            <a:off x="3797640" y="2049480"/>
            <a:ext cx="1904040" cy="3075480"/>
          </a:xfrm>
          <a:prstGeom prst="rect">
            <a:avLst/>
          </a:prstGeom>
          <a:ln>
            <a:noFill/>
          </a:ln>
        </p:spPr>
      </p:pic>
      <p:pic>
        <p:nvPicPr>
          <p:cNvPr id="248" name="Picture 15"/>
          <p:cNvPicPr/>
          <p:nvPr/>
        </p:nvPicPr>
        <p:blipFill>
          <a:blip r:embed="rId8"/>
          <a:stretch/>
        </p:blipFill>
        <p:spPr>
          <a:xfrm>
            <a:off x="26640" y="4565520"/>
            <a:ext cx="1614600" cy="2442960"/>
          </a:xfrm>
          <a:prstGeom prst="rect">
            <a:avLst/>
          </a:prstGeom>
          <a:ln>
            <a:noFill/>
          </a:ln>
        </p:spPr>
      </p:pic>
      <p:pic>
        <p:nvPicPr>
          <p:cNvPr id="249" name="Picture 17"/>
          <p:cNvPicPr/>
          <p:nvPr/>
        </p:nvPicPr>
        <p:blipFill>
          <a:blip r:embed="rId9"/>
          <a:stretch/>
        </p:blipFill>
        <p:spPr>
          <a:xfrm>
            <a:off x="5736600" y="2001960"/>
            <a:ext cx="1514160" cy="2362680"/>
          </a:xfrm>
          <a:prstGeom prst="rect">
            <a:avLst/>
          </a:prstGeom>
          <a:ln>
            <a:noFill/>
          </a:ln>
        </p:spPr>
      </p:pic>
      <p:pic>
        <p:nvPicPr>
          <p:cNvPr id="250" name="Picture 19"/>
          <p:cNvPicPr/>
          <p:nvPr/>
        </p:nvPicPr>
        <p:blipFill>
          <a:blip r:embed="rId10"/>
          <a:stretch/>
        </p:blipFill>
        <p:spPr>
          <a:xfrm>
            <a:off x="7205400" y="14040"/>
            <a:ext cx="1869840" cy="2640600"/>
          </a:xfrm>
          <a:prstGeom prst="rect">
            <a:avLst/>
          </a:prstGeom>
          <a:ln>
            <a:noFill/>
          </a:ln>
        </p:spPr>
      </p:pic>
      <p:pic>
        <p:nvPicPr>
          <p:cNvPr id="251" name="Picture 21"/>
          <p:cNvPicPr/>
          <p:nvPr/>
        </p:nvPicPr>
        <p:blipFill>
          <a:blip r:embed="rId11"/>
          <a:stretch/>
        </p:blipFill>
        <p:spPr>
          <a:xfrm>
            <a:off x="5198760" y="4494240"/>
            <a:ext cx="1416960" cy="2267640"/>
          </a:xfrm>
          <a:prstGeom prst="rect">
            <a:avLst/>
          </a:prstGeom>
          <a:ln>
            <a:noFill/>
          </a:ln>
        </p:spPr>
      </p:pic>
      <p:pic>
        <p:nvPicPr>
          <p:cNvPr id="252" name="Picture 2"/>
          <p:cNvPicPr/>
          <p:nvPr/>
        </p:nvPicPr>
        <p:blipFill>
          <a:blip r:embed="rId12"/>
          <a:stretch/>
        </p:blipFill>
        <p:spPr>
          <a:xfrm>
            <a:off x="179640" y="2194200"/>
            <a:ext cx="1534320" cy="2298960"/>
          </a:xfrm>
          <a:prstGeom prst="rect">
            <a:avLst/>
          </a:prstGeom>
          <a:ln>
            <a:noFill/>
          </a:ln>
        </p:spPr>
      </p:pic>
      <p:pic>
        <p:nvPicPr>
          <p:cNvPr id="253" name="Picture 3"/>
          <p:cNvPicPr/>
          <p:nvPr/>
        </p:nvPicPr>
        <p:blipFill>
          <a:blip r:embed="rId13"/>
          <a:stretch/>
        </p:blipFill>
        <p:spPr>
          <a:xfrm>
            <a:off x="3797640" y="4687920"/>
            <a:ext cx="1366920" cy="2198160"/>
          </a:xfrm>
          <a:prstGeom prst="rect">
            <a:avLst/>
          </a:prstGeom>
          <a:ln>
            <a:noFill/>
          </a:ln>
        </p:spPr>
      </p:pic>
      <p:pic>
        <p:nvPicPr>
          <p:cNvPr id="254" name="Picture 4"/>
          <p:cNvPicPr/>
          <p:nvPr/>
        </p:nvPicPr>
        <p:blipFill>
          <a:blip r:embed="rId14"/>
          <a:stretch/>
        </p:blipFill>
        <p:spPr>
          <a:xfrm>
            <a:off x="1416600" y="4831560"/>
            <a:ext cx="2380320" cy="202536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2685506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CustomShape 1"/>
          <p:cNvSpPr/>
          <p:nvPr/>
        </p:nvSpPr>
        <p:spPr>
          <a:xfrm>
            <a:off x="22578" y="0"/>
            <a:ext cx="9121422" cy="67788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it-IT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I tre livelli della lettura «sensuale»…anzi quattro!</a:t>
            </a:r>
            <a:endParaRPr lang="it-IT" sz="2800" b="0" strike="noStrike" spc="-1" dirty="0">
              <a:latin typeface="Arial"/>
            </a:endParaRPr>
          </a:p>
        </p:txBody>
      </p:sp>
      <p:sp>
        <p:nvSpPr>
          <p:cNvPr id="256" name="CustomShape 2"/>
          <p:cNvSpPr/>
          <p:nvPr/>
        </p:nvSpPr>
        <p:spPr>
          <a:xfrm>
            <a:off x="-13062" y="677888"/>
            <a:ext cx="9157062" cy="618011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 fontScale="25000" lnSpcReduction="20000"/>
          </a:bodyPr>
          <a:lstStyle/>
          <a:p>
            <a:pPr marL="343080" indent="-342000">
              <a:lnSpc>
                <a:spcPct val="100000"/>
              </a:lnSpc>
              <a:spcBef>
                <a:spcPts val="1599"/>
              </a:spcBef>
              <a:buClr>
                <a:srgbClr val="000000"/>
              </a:buClr>
              <a:buFont typeface="Arial"/>
              <a:buChar char="•"/>
            </a:pPr>
            <a:r>
              <a:rPr lang="it-IT" sz="80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1° livello   </a:t>
            </a:r>
            <a:endParaRPr lang="it-IT" sz="80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1599"/>
              </a:spcBef>
            </a:pPr>
            <a:endParaRPr lang="it-IT" sz="80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1599"/>
              </a:spcBef>
            </a:pPr>
            <a:endParaRPr lang="it-IT" sz="8000" b="0" strike="noStrike" spc="-1" dirty="0">
              <a:latin typeface="Arial"/>
            </a:endParaRPr>
          </a:p>
          <a:p>
            <a:pPr marL="343080" indent="-342000">
              <a:lnSpc>
                <a:spcPct val="100000"/>
              </a:lnSpc>
              <a:spcBef>
                <a:spcPts val="1599"/>
              </a:spcBef>
              <a:buClr>
                <a:srgbClr val="000000"/>
              </a:buClr>
              <a:buFont typeface="Arial"/>
              <a:buChar char="•"/>
            </a:pPr>
            <a:r>
              <a:rPr lang="it-IT" sz="80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2°livello</a:t>
            </a:r>
            <a:endParaRPr lang="it-IT" sz="80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1599"/>
              </a:spcBef>
            </a:pPr>
            <a:endParaRPr lang="it-IT" sz="80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1599"/>
              </a:spcBef>
            </a:pPr>
            <a:endParaRPr lang="it-IT" sz="8000" b="0" strike="noStrike" spc="-1" dirty="0">
              <a:latin typeface="Arial"/>
            </a:endParaRPr>
          </a:p>
          <a:p>
            <a:pPr marL="343080" indent="-342000">
              <a:lnSpc>
                <a:spcPct val="100000"/>
              </a:lnSpc>
              <a:spcBef>
                <a:spcPts val="1599"/>
              </a:spcBef>
              <a:buClr>
                <a:srgbClr val="000000"/>
              </a:buClr>
              <a:buFont typeface="Arial"/>
              <a:buChar char="•"/>
            </a:pPr>
            <a:r>
              <a:rPr lang="it-IT" sz="80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3° livello    </a:t>
            </a:r>
            <a:r>
              <a:rPr lang="it-IT" sz="72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«</a:t>
            </a:r>
            <a:r>
              <a:rPr lang="it-IT" sz="7200" b="0" i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il lettore, o lo studioso, ama sottolineare </a:t>
            </a:r>
            <a:endParaRPr lang="it-IT" sz="72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1440"/>
              </a:spcBef>
            </a:pPr>
            <a:r>
              <a:rPr lang="it-IT" sz="7200" b="0" i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i libri anche perché a distanza di anni un certo tipo di sottolineatura, </a:t>
            </a:r>
            <a:endParaRPr lang="it-IT" sz="72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1440"/>
              </a:spcBef>
            </a:pPr>
            <a:r>
              <a:rPr lang="it-IT" sz="7200" b="0" i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un segno a margine, una variazione tra pennarello nero e pennarello rosso, </a:t>
            </a:r>
            <a:endParaRPr lang="it-IT" sz="72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1440"/>
              </a:spcBef>
            </a:pPr>
            <a:r>
              <a:rPr lang="it-IT" sz="7200" b="0" i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gli ricorda un’esperienza di lettura</a:t>
            </a:r>
            <a:r>
              <a:rPr lang="it-IT" sz="72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» (</a:t>
            </a:r>
            <a:r>
              <a:rPr lang="it-IT" sz="72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U.Eco</a:t>
            </a:r>
            <a:r>
              <a:rPr lang="it-IT" sz="72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. </a:t>
            </a:r>
            <a:r>
              <a:rPr lang="it-IT" sz="4800" b="0" u="sng" strike="noStrike" spc="-1" dirty="0">
                <a:solidFill>
                  <a:srgbClr val="0000FF"/>
                </a:solidFill>
                <a:uFillTx/>
                <a:latin typeface="Calibri"/>
                <a:ea typeface="DejaVu Sans"/>
                <a:hlinkClick r:id="rId2"/>
              </a:rPr>
              <a:t>http://www.wired.it/play/cultura/2014/05/16/sottolineare-un-libro-sottolineare-la-realta/</a:t>
            </a:r>
            <a:r>
              <a:rPr lang="it-IT" sz="4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)</a:t>
            </a:r>
            <a:endParaRPr lang="it-IT" sz="48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1440"/>
              </a:spcBef>
            </a:pPr>
            <a:endParaRPr lang="it-IT" sz="4800" b="0" strike="noStrike" spc="-1" dirty="0">
              <a:latin typeface="Arial"/>
            </a:endParaRPr>
          </a:p>
          <a:p>
            <a:pPr marL="343080" indent="-342000">
              <a:lnSpc>
                <a:spcPct val="100000"/>
              </a:lnSpc>
              <a:spcBef>
                <a:spcPts val="1599"/>
              </a:spcBef>
              <a:buClr>
                <a:srgbClr val="000000"/>
              </a:buClr>
              <a:buFont typeface="Arial"/>
              <a:buChar char="•"/>
            </a:pPr>
            <a:r>
              <a:rPr lang="it-IT" sz="80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4</a:t>
            </a:r>
            <a:r>
              <a:rPr lang="it-IT" sz="74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° livello</a:t>
            </a:r>
            <a:r>
              <a:rPr lang="it-IT" sz="7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: comunicazione fra il lettore e gli altri </a:t>
            </a:r>
          </a:p>
          <a:p>
            <a:pPr marL="343080" indent="-342000">
              <a:lnSpc>
                <a:spcPct val="100000"/>
              </a:lnSpc>
              <a:spcBef>
                <a:spcPts val="1599"/>
              </a:spcBef>
              <a:buClr>
                <a:srgbClr val="000000"/>
              </a:buClr>
              <a:buFont typeface="Arial"/>
              <a:buChar char="•"/>
            </a:pPr>
            <a:endParaRPr lang="it-IT" sz="74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1281"/>
              </a:spcBef>
            </a:pPr>
            <a:r>
              <a:rPr lang="it-IT" sz="6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(DETTI E., </a:t>
            </a:r>
            <a:r>
              <a:rPr lang="it-IT" sz="6400" b="0" i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Il piacere di leggere</a:t>
            </a:r>
            <a:r>
              <a:rPr lang="it-IT" sz="6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, Firenze, La Nuova Italia, 1987 p. 12)</a:t>
            </a:r>
            <a:endParaRPr lang="it-IT" sz="6400" b="0" strike="noStrike" spc="-1" dirty="0">
              <a:latin typeface="Arial"/>
            </a:endParaRPr>
          </a:p>
        </p:txBody>
      </p:sp>
      <p:pic>
        <p:nvPicPr>
          <p:cNvPr id="257" name="Picture 2"/>
          <p:cNvPicPr/>
          <p:nvPr/>
        </p:nvPicPr>
        <p:blipFill>
          <a:blip r:embed="rId3"/>
          <a:stretch/>
        </p:blipFill>
        <p:spPr>
          <a:xfrm>
            <a:off x="1979640" y="620640"/>
            <a:ext cx="1512240" cy="925208"/>
          </a:xfrm>
          <a:prstGeom prst="rect">
            <a:avLst/>
          </a:prstGeom>
          <a:ln>
            <a:noFill/>
          </a:ln>
        </p:spPr>
      </p:pic>
      <p:pic>
        <p:nvPicPr>
          <p:cNvPr id="258" name="Picture 3"/>
          <p:cNvPicPr/>
          <p:nvPr/>
        </p:nvPicPr>
        <p:blipFill>
          <a:blip r:embed="rId4"/>
          <a:stretch/>
        </p:blipFill>
        <p:spPr>
          <a:xfrm>
            <a:off x="7236296" y="2911731"/>
            <a:ext cx="1619672" cy="1800184"/>
          </a:xfrm>
          <a:prstGeom prst="rect">
            <a:avLst/>
          </a:prstGeom>
          <a:ln>
            <a:noFill/>
          </a:ln>
        </p:spPr>
      </p:pic>
      <p:pic>
        <p:nvPicPr>
          <p:cNvPr id="259" name="Picture 4"/>
          <p:cNvPicPr/>
          <p:nvPr/>
        </p:nvPicPr>
        <p:blipFill>
          <a:blip r:embed="rId5"/>
          <a:stretch/>
        </p:blipFill>
        <p:spPr>
          <a:xfrm>
            <a:off x="2411760" y="1662840"/>
            <a:ext cx="3713760" cy="12276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35265682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CustomShape 1"/>
          <p:cNvSpPr/>
          <p:nvPr/>
        </p:nvSpPr>
        <p:spPr>
          <a:xfrm>
            <a:off x="0" y="0"/>
            <a:ext cx="9142920" cy="1141920"/>
          </a:xfrm>
          <a:prstGeom prst="rect">
            <a:avLst/>
          </a:prstGeom>
          <a:solidFill>
            <a:srgbClr val="9BBB5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fontScale="92500" lnSpcReduction="20000"/>
          </a:bodyPr>
          <a:lstStyle/>
          <a:p>
            <a:pPr algn="ctr">
              <a:lnSpc>
                <a:spcPct val="100000"/>
              </a:lnSpc>
            </a:pPr>
            <a:r>
              <a:rPr lang="it-IT" sz="4400" b="0" strike="noStrike" spc="-1">
                <a:solidFill>
                  <a:srgbClr val="000000"/>
                </a:solidFill>
                <a:latin typeface="Calibri"/>
                <a:ea typeface="DejaVu Sans"/>
              </a:rPr>
              <a:t>Leggere: attività complessa che investe</a:t>
            </a:r>
            <a:br/>
            <a:r>
              <a:rPr lang="it-IT" sz="4400" b="0" strike="noStrike" spc="-1">
                <a:solidFill>
                  <a:srgbClr val="000000"/>
                </a:solidFill>
                <a:latin typeface="Calibri"/>
                <a:ea typeface="DejaVu Sans"/>
              </a:rPr>
              <a:t>varie aree del cervello </a:t>
            </a:r>
            <a:endParaRPr lang="it-IT" sz="4400" b="0" strike="noStrike" spc="-1">
              <a:latin typeface="Arial"/>
            </a:endParaRPr>
          </a:p>
        </p:txBody>
      </p:sp>
      <p:sp>
        <p:nvSpPr>
          <p:cNvPr id="261" name="CustomShape 2"/>
          <p:cNvSpPr/>
          <p:nvPr/>
        </p:nvSpPr>
        <p:spPr>
          <a:xfrm>
            <a:off x="0" y="1124640"/>
            <a:ext cx="9123480" cy="5732280"/>
          </a:xfrm>
          <a:prstGeom prst="rect">
            <a:avLst/>
          </a:prstGeom>
          <a:solidFill>
            <a:srgbClr val="CCC1DA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 fontScale="70000" lnSpcReduction="20000"/>
          </a:bodyPr>
          <a:lstStyle/>
          <a:p>
            <a:pPr>
              <a:lnSpc>
                <a:spcPct val="100000"/>
              </a:lnSpc>
              <a:spcBef>
                <a:spcPts val="281"/>
              </a:spcBef>
            </a:pP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641"/>
              </a:spcBef>
            </a:pPr>
            <a:r>
              <a:rPr lang="it-IT" sz="3200" b="0" strike="noStrike" spc="-1">
                <a:solidFill>
                  <a:srgbClr val="000000"/>
                </a:solidFill>
                <a:latin typeface="Arial"/>
                <a:ea typeface="DejaVu Sans"/>
              </a:rPr>
              <a:t>•</a:t>
            </a:r>
            <a:r>
              <a:rPr lang="it-IT" sz="3200" b="0" strike="noStrike" spc="-1">
                <a:solidFill>
                  <a:srgbClr val="000000"/>
                </a:solidFill>
                <a:latin typeface="Calibri"/>
                <a:ea typeface="DejaVu Sans"/>
              </a:rPr>
              <a:t>non una sola area o un solo </a:t>
            </a:r>
            <a:endParaRPr lang="it-IT" sz="32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641"/>
              </a:spcBef>
            </a:pPr>
            <a:r>
              <a:rPr lang="it-IT" sz="3200" b="0" strike="noStrike" spc="-1">
                <a:solidFill>
                  <a:srgbClr val="000000"/>
                </a:solidFill>
                <a:latin typeface="Calibri"/>
                <a:ea typeface="DejaVu Sans"/>
              </a:rPr>
              <a:t>senso deputati alla lettura </a:t>
            </a:r>
            <a:endParaRPr lang="it-IT" sz="32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641"/>
              </a:spcBef>
            </a:pPr>
            <a:r>
              <a:rPr lang="it-IT" sz="3200" b="0" strike="noStrike" spc="-1">
                <a:solidFill>
                  <a:srgbClr val="000000"/>
                </a:solidFill>
                <a:latin typeface="Arial"/>
                <a:ea typeface="DejaVu Sans"/>
              </a:rPr>
              <a:t>•</a:t>
            </a:r>
            <a:r>
              <a:rPr lang="it-IT" sz="3200" b="0" strike="noStrike" spc="-1">
                <a:solidFill>
                  <a:srgbClr val="000000"/>
                </a:solidFill>
                <a:latin typeface="Calibri"/>
                <a:ea typeface="DejaVu Sans"/>
              </a:rPr>
              <a:t>la lettura inizia nell’area </a:t>
            </a:r>
            <a:endParaRPr lang="it-IT" sz="32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641"/>
              </a:spcBef>
            </a:pPr>
            <a:r>
              <a:rPr lang="it-IT" sz="3200" b="0" strike="noStrike" spc="-1">
                <a:solidFill>
                  <a:srgbClr val="000000"/>
                </a:solidFill>
                <a:latin typeface="Calibri"/>
                <a:ea typeface="DejaVu Sans"/>
              </a:rPr>
              <a:t>temporo-occipitale </a:t>
            </a:r>
            <a:endParaRPr lang="it-IT" sz="32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641"/>
              </a:spcBef>
            </a:pPr>
            <a:r>
              <a:rPr lang="it-IT" sz="3200" b="0" strike="noStrike" spc="-1">
                <a:solidFill>
                  <a:srgbClr val="000000"/>
                </a:solidFill>
                <a:latin typeface="Calibri"/>
                <a:ea typeface="DejaVu Sans"/>
              </a:rPr>
              <a:t>(analisi visiva) </a:t>
            </a:r>
            <a:endParaRPr lang="it-IT" sz="32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641"/>
              </a:spcBef>
            </a:pPr>
            <a:r>
              <a:rPr lang="it-IT" sz="3200" b="0" strike="noStrike" spc="-1">
                <a:solidFill>
                  <a:srgbClr val="000000"/>
                </a:solidFill>
                <a:latin typeface="Arial"/>
                <a:ea typeface="DejaVu Sans"/>
              </a:rPr>
              <a:t>•</a:t>
            </a:r>
            <a:r>
              <a:rPr lang="it-IT" sz="3200" b="0" strike="noStrike" spc="-1">
                <a:solidFill>
                  <a:srgbClr val="000000"/>
                </a:solidFill>
                <a:latin typeface="Calibri"/>
                <a:ea typeface="DejaVu Sans"/>
              </a:rPr>
              <a:t>regione frontale </a:t>
            </a:r>
            <a:endParaRPr lang="it-IT" sz="32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641"/>
              </a:spcBef>
            </a:pPr>
            <a:r>
              <a:rPr lang="it-IT" sz="3200" b="0" strike="noStrike" spc="-1">
                <a:solidFill>
                  <a:srgbClr val="000000"/>
                </a:solidFill>
                <a:latin typeface="Calibri"/>
                <a:ea typeface="DejaVu Sans"/>
              </a:rPr>
              <a:t>(area di Broca, </a:t>
            </a:r>
            <a:endParaRPr lang="it-IT" sz="32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641"/>
              </a:spcBef>
            </a:pPr>
            <a:r>
              <a:rPr lang="it-IT" sz="3200" b="0" strike="noStrike" spc="-1">
                <a:solidFill>
                  <a:srgbClr val="000000"/>
                </a:solidFill>
                <a:latin typeface="Calibri"/>
                <a:ea typeface="DejaVu Sans"/>
              </a:rPr>
              <a:t>o del linguaggio) </a:t>
            </a:r>
            <a:endParaRPr lang="it-IT" sz="32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641"/>
              </a:spcBef>
            </a:pPr>
            <a:r>
              <a:rPr lang="it-IT" sz="3200" b="0" strike="noStrike" spc="-1">
                <a:solidFill>
                  <a:srgbClr val="000000"/>
                </a:solidFill>
                <a:latin typeface="Arial"/>
                <a:ea typeface="DejaVu Sans"/>
              </a:rPr>
              <a:t>•</a:t>
            </a:r>
            <a:r>
              <a:rPr lang="it-IT" sz="3200" b="0" strike="noStrike" spc="-1">
                <a:solidFill>
                  <a:srgbClr val="000000"/>
                </a:solidFill>
                <a:latin typeface="Calibri"/>
                <a:ea typeface="DejaVu Sans"/>
              </a:rPr>
              <a:t>lobi temporali superiori e </a:t>
            </a:r>
            <a:endParaRPr lang="it-IT" sz="32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641"/>
              </a:spcBef>
            </a:pPr>
            <a:r>
              <a:rPr lang="it-IT" sz="3200" b="0" strike="noStrike" spc="-1">
                <a:solidFill>
                  <a:srgbClr val="000000"/>
                </a:solidFill>
                <a:latin typeface="Calibri"/>
                <a:ea typeface="DejaVu Sans"/>
              </a:rPr>
              <a:t>parietali inferiori </a:t>
            </a:r>
            <a:endParaRPr lang="it-IT" sz="32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641"/>
              </a:spcBef>
            </a:pPr>
            <a:r>
              <a:rPr lang="it-IT" sz="3200" b="0" strike="noStrike" spc="-1">
                <a:solidFill>
                  <a:srgbClr val="000000"/>
                </a:solidFill>
                <a:latin typeface="Calibri"/>
                <a:ea typeface="DejaVu Sans"/>
              </a:rPr>
              <a:t>(suoni e significati) </a:t>
            </a:r>
            <a:endParaRPr lang="it-IT" sz="32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641"/>
              </a:spcBef>
            </a:pPr>
            <a:endParaRPr lang="it-IT" sz="32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641"/>
              </a:spcBef>
            </a:pPr>
            <a:endParaRPr lang="it-IT" sz="32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641"/>
              </a:spcBef>
            </a:pPr>
            <a:r>
              <a:rPr lang="it-IT" sz="3200" b="0" strike="noStrike" spc="-1">
                <a:solidFill>
                  <a:srgbClr val="000000"/>
                </a:solidFill>
                <a:latin typeface="Arial"/>
                <a:ea typeface="DejaVu Sans"/>
              </a:rPr>
              <a:t>•</a:t>
            </a:r>
            <a:r>
              <a:rPr lang="it-IT" sz="3200" b="0" i="1" strike="noStrike" spc="-1">
                <a:solidFill>
                  <a:srgbClr val="000000"/>
                </a:solidFill>
                <a:latin typeface="Calibri"/>
                <a:ea typeface="DejaVu Sans"/>
              </a:rPr>
              <a:t>l’imaging </a:t>
            </a:r>
            <a:r>
              <a:rPr lang="it-IT" sz="3200" b="0" strike="noStrike" spc="-1">
                <a:solidFill>
                  <a:srgbClr val="000000"/>
                </a:solidFill>
                <a:latin typeface="Calibri"/>
                <a:ea typeface="DejaVu Sans"/>
              </a:rPr>
              <a:t>cerebrale (visualizzazione dell’attività cerebrale) </a:t>
            </a:r>
            <a:endParaRPr lang="it-IT" sz="32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641"/>
              </a:spcBef>
            </a:pPr>
            <a:r>
              <a:rPr lang="it-IT" sz="3200" b="0" strike="noStrike" spc="-1">
                <a:solidFill>
                  <a:srgbClr val="000000"/>
                </a:solidFill>
                <a:latin typeface="Calibri"/>
                <a:ea typeface="DejaVu Sans"/>
              </a:rPr>
              <a:t>attesta la modificazione del cervello sollecitato da attività di lettura/alfabetizzazione </a:t>
            </a:r>
            <a:endParaRPr lang="it-IT" sz="32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641"/>
              </a:spcBef>
            </a:pPr>
            <a:endParaRPr lang="it-IT" sz="3200" b="0" strike="noStrike" spc="-1">
              <a:latin typeface="Arial"/>
            </a:endParaRPr>
          </a:p>
        </p:txBody>
      </p:sp>
      <p:pic>
        <p:nvPicPr>
          <p:cNvPr id="262" name="Picture 4"/>
          <p:cNvPicPr/>
          <p:nvPr/>
        </p:nvPicPr>
        <p:blipFill>
          <a:blip r:embed="rId2"/>
          <a:stretch/>
        </p:blipFill>
        <p:spPr>
          <a:xfrm>
            <a:off x="3996000" y="1185840"/>
            <a:ext cx="5127480" cy="3970440"/>
          </a:xfrm>
          <a:prstGeom prst="rect">
            <a:avLst/>
          </a:prstGeom>
          <a:ln>
            <a:noFill/>
          </a:ln>
        </p:spPr>
      </p:pic>
      <p:pic>
        <p:nvPicPr>
          <p:cNvPr id="263" name="Picture 2"/>
          <p:cNvPicPr/>
          <p:nvPr/>
        </p:nvPicPr>
        <p:blipFill>
          <a:blip r:embed="rId3"/>
          <a:stretch/>
        </p:blipFill>
        <p:spPr>
          <a:xfrm>
            <a:off x="7029000" y="5301360"/>
            <a:ext cx="2094480" cy="149436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327711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CustomShape 1"/>
          <p:cNvSpPr/>
          <p:nvPr/>
        </p:nvSpPr>
        <p:spPr>
          <a:xfrm>
            <a:off x="0" y="7920"/>
            <a:ext cx="7307280" cy="1468800"/>
          </a:xfrm>
          <a:prstGeom prst="rect">
            <a:avLst/>
          </a:prstGeom>
          <a:solidFill>
            <a:srgbClr val="8EB4E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it-IT" sz="4400" b="0" strike="noStrike" spc="-1">
                <a:solidFill>
                  <a:srgbClr val="000000"/>
                </a:solidFill>
                <a:latin typeface="Calibri"/>
                <a:ea typeface="DejaVu Sans"/>
              </a:rPr>
              <a:t>Non siamo nati per leggere</a:t>
            </a:r>
            <a:br/>
            <a:endParaRPr lang="it-IT" sz="4400" b="0" strike="noStrike" spc="-1">
              <a:latin typeface="Arial"/>
            </a:endParaRPr>
          </a:p>
        </p:txBody>
      </p:sp>
      <p:sp>
        <p:nvSpPr>
          <p:cNvPr id="265" name="CustomShape 2"/>
          <p:cNvSpPr/>
          <p:nvPr/>
        </p:nvSpPr>
        <p:spPr>
          <a:xfrm>
            <a:off x="27360" y="1484640"/>
            <a:ext cx="9115560" cy="5372280"/>
          </a:xfrm>
          <a:prstGeom prst="rect">
            <a:avLst/>
          </a:prstGeom>
          <a:solidFill>
            <a:srgbClr val="DCE6F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00000"/>
              </a:lnSpc>
              <a:spcBef>
                <a:spcPts val="641"/>
              </a:spcBef>
            </a:pPr>
            <a:r>
              <a:rPr lang="it-IT" sz="3200" b="0" strike="noStrike" spc="-1">
                <a:solidFill>
                  <a:srgbClr val="000000"/>
                </a:solidFill>
                <a:latin typeface="Calibri"/>
                <a:ea typeface="DejaVu Sans"/>
              </a:rPr>
              <a:t>ma leggiamo…riciclando i neuroni</a:t>
            </a:r>
            <a:endParaRPr lang="it-IT" sz="3200" b="0" strike="noStrike" spc="-1">
              <a:latin typeface="Arial"/>
            </a:endParaRPr>
          </a:p>
          <a:p>
            <a:pPr algn="just">
              <a:lnSpc>
                <a:spcPct val="100000"/>
              </a:lnSpc>
              <a:spcBef>
                <a:spcPts val="641"/>
              </a:spcBef>
            </a:pPr>
            <a:r>
              <a:rPr lang="it-IT" sz="3200" b="0" strike="noStrike" spc="-1">
                <a:solidFill>
                  <a:srgbClr val="000000"/>
                </a:solidFill>
                <a:latin typeface="Calibri"/>
                <a:ea typeface="DejaVu Sans"/>
              </a:rPr>
              <a:t>per la capacità plastica del cervello</a:t>
            </a:r>
            <a:endParaRPr lang="it-IT" sz="3200" b="0" strike="noStrike" spc="-1">
              <a:latin typeface="Arial"/>
            </a:endParaRPr>
          </a:p>
          <a:p>
            <a:pPr algn="just">
              <a:lnSpc>
                <a:spcPct val="100000"/>
              </a:lnSpc>
              <a:spcBef>
                <a:spcPts val="641"/>
              </a:spcBef>
            </a:pPr>
            <a:r>
              <a:rPr lang="it-IT" sz="3200" b="0" strike="noStrike" spc="-1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endParaRPr lang="it-IT" sz="3200" b="0" strike="noStrike" spc="-1">
              <a:latin typeface="Arial"/>
            </a:endParaRPr>
          </a:p>
        </p:txBody>
      </p:sp>
      <p:pic>
        <p:nvPicPr>
          <p:cNvPr id="266" name="Picture 2"/>
          <p:cNvPicPr/>
          <p:nvPr/>
        </p:nvPicPr>
        <p:blipFill>
          <a:blip r:embed="rId2"/>
          <a:stretch/>
        </p:blipFill>
        <p:spPr>
          <a:xfrm>
            <a:off x="179640" y="3633480"/>
            <a:ext cx="1904040" cy="2608920"/>
          </a:xfrm>
          <a:prstGeom prst="rect">
            <a:avLst/>
          </a:prstGeom>
          <a:ln>
            <a:noFill/>
          </a:ln>
        </p:spPr>
      </p:pic>
      <p:pic>
        <p:nvPicPr>
          <p:cNvPr id="267" name="Picture 2"/>
          <p:cNvPicPr/>
          <p:nvPr/>
        </p:nvPicPr>
        <p:blipFill>
          <a:blip r:embed="rId3"/>
          <a:stretch/>
        </p:blipFill>
        <p:spPr>
          <a:xfrm>
            <a:off x="4500000" y="3360600"/>
            <a:ext cx="1904040" cy="2856600"/>
          </a:xfrm>
          <a:prstGeom prst="rect">
            <a:avLst/>
          </a:prstGeom>
          <a:ln>
            <a:noFill/>
          </a:ln>
        </p:spPr>
      </p:pic>
      <p:pic>
        <p:nvPicPr>
          <p:cNvPr id="268" name="Picture 4"/>
          <p:cNvPicPr/>
          <p:nvPr/>
        </p:nvPicPr>
        <p:blipFill>
          <a:blip r:embed="rId4"/>
          <a:stretch/>
        </p:blipFill>
        <p:spPr>
          <a:xfrm>
            <a:off x="2483640" y="4014000"/>
            <a:ext cx="1618200" cy="2608920"/>
          </a:xfrm>
          <a:prstGeom prst="rect">
            <a:avLst/>
          </a:prstGeom>
          <a:ln>
            <a:noFill/>
          </a:ln>
        </p:spPr>
      </p:pic>
      <p:pic>
        <p:nvPicPr>
          <p:cNvPr id="269" name="Picture 5"/>
          <p:cNvPicPr/>
          <p:nvPr/>
        </p:nvPicPr>
        <p:blipFill>
          <a:blip r:embed="rId5"/>
          <a:stretch/>
        </p:blipFill>
        <p:spPr>
          <a:xfrm>
            <a:off x="6857640" y="1440"/>
            <a:ext cx="2303280" cy="1738440"/>
          </a:xfrm>
          <a:prstGeom prst="rect">
            <a:avLst/>
          </a:prstGeom>
          <a:ln>
            <a:noFill/>
          </a:ln>
        </p:spPr>
      </p:pic>
      <p:pic>
        <p:nvPicPr>
          <p:cNvPr id="270" name="Picture 7"/>
          <p:cNvPicPr/>
          <p:nvPr/>
        </p:nvPicPr>
        <p:blipFill>
          <a:blip r:embed="rId6"/>
          <a:stretch/>
        </p:blipFill>
        <p:spPr>
          <a:xfrm>
            <a:off x="6857640" y="1845000"/>
            <a:ext cx="1645200" cy="1787760"/>
          </a:xfrm>
          <a:prstGeom prst="rect">
            <a:avLst/>
          </a:prstGeom>
          <a:ln>
            <a:noFill/>
          </a:ln>
        </p:spPr>
      </p:pic>
      <p:pic>
        <p:nvPicPr>
          <p:cNvPr id="271" name="Picture 3"/>
          <p:cNvPicPr/>
          <p:nvPr/>
        </p:nvPicPr>
        <p:blipFill>
          <a:blip r:embed="rId7"/>
          <a:stretch/>
        </p:blipFill>
        <p:spPr>
          <a:xfrm>
            <a:off x="6937920" y="3898080"/>
            <a:ext cx="1881000" cy="267156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054710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CustomShape 1"/>
          <p:cNvSpPr/>
          <p:nvPr/>
        </p:nvSpPr>
        <p:spPr>
          <a:xfrm>
            <a:off x="0" y="0"/>
            <a:ext cx="9142920" cy="1416600"/>
          </a:xfrm>
          <a:prstGeom prst="rect">
            <a:avLst/>
          </a:prstGeom>
          <a:solidFill>
            <a:srgbClr val="DCE6F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it-IT" sz="4400" b="0" strike="noStrike" spc="-1">
                <a:solidFill>
                  <a:srgbClr val="000000"/>
                </a:solidFill>
                <a:latin typeface="Calibri"/>
                <a:ea typeface="DejaVu Sans"/>
              </a:rPr>
              <a:t>Valutazione-motivazione</a:t>
            </a:r>
            <a:endParaRPr lang="it-IT" sz="4400" b="0" strike="noStrike" spc="-1">
              <a:latin typeface="Arial"/>
            </a:endParaRPr>
          </a:p>
        </p:txBody>
      </p:sp>
      <p:sp>
        <p:nvSpPr>
          <p:cNvPr id="273" name="CustomShape 2"/>
          <p:cNvSpPr/>
          <p:nvPr/>
        </p:nvSpPr>
        <p:spPr>
          <a:xfrm>
            <a:off x="467640" y="1628640"/>
            <a:ext cx="8228520" cy="4524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 fontScale="92500" lnSpcReduction="20000"/>
          </a:bodyPr>
          <a:lstStyle/>
          <a:p>
            <a:pPr marL="343080" indent="-3420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it-IT" sz="3200" b="0" strike="noStrike" spc="-1">
                <a:solidFill>
                  <a:srgbClr val="000000"/>
                </a:solidFill>
                <a:latin typeface="Calibri"/>
                <a:ea typeface="DejaVu Sans"/>
              </a:rPr>
              <a:t>Leggere = azione volontaria (con valore «edonico»)</a:t>
            </a:r>
            <a:endParaRPr lang="it-IT" sz="32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641"/>
              </a:spcBef>
            </a:pPr>
            <a:endParaRPr lang="it-IT" sz="3200" b="0" strike="noStrike" spc="-1">
              <a:latin typeface="Arial"/>
            </a:endParaRPr>
          </a:p>
          <a:p>
            <a:pPr marL="343080" indent="-3420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it-IT" sz="3200" b="0" strike="noStrike" spc="-1">
                <a:solidFill>
                  <a:srgbClr val="000000"/>
                </a:solidFill>
                <a:latin typeface="Calibri"/>
                <a:ea typeface="DejaVu Sans"/>
              </a:rPr>
              <a:t>la scelta implica sempre un processo di valutazione</a:t>
            </a:r>
            <a:endParaRPr lang="it-IT" sz="32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641"/>
              </a:spcBef>
            </a:pPr>
            <a:endParaRPr lang="it-IT" sz="32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641"/>
              </a:spcBef>
            </a:pPr>
            <a:endParaRPr lang="it-IT" sz="32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641"/>
              </a:spcBef>
            </a:pPr>
            <a:endParaRPr lang="it-IT" sz="3200" b="0" strike="noStrike" spc="-1">
              <a:latin typeface="Arial"/>
            </a:endParaRPr>
          </a:p>
          <a:p>
            <a:pPr marL="343080" indent="-3420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it-IT" sz="3200" b="0" strike="noStrike" spc="-1">
                <a:solidFill>
                  <a:srgbClr val="000000"/>
                </a:solidFill>
                <a:latin typeface="Calibri"/>
                <a:ea typeface="DejaVu Sans"/>
              </a:rPr>
              <a:t>un atto valutativo positivo mette in moto  la</a:t>
            </a:r>
            <a:r>
              <a:rPr lang="it-IT" sz="3200" b="0" i="1" strike="noStrike" spc="-1">
                <a:solidFill>
                  <a:srgbClr val="000000"/>
                </a:solidFill>
                <a:latin typeface="Calibri"/>
                <a:ea typeface="DejaVu Sans"/>
              </a:rPr>
              <a:t> motivazione </a:t>
            </a:r>
            <a:r>
              <a:rPr lang="it-IT" sz="3200" b="0" strike="noStrike" spc="-1">
                <a:solidFill>
                  <a:srgbClr val="000000"/>
                </a:solidFill>
                <a:latin typeface="Calibri"/>
                <a:ea typeface="DejaVu Sans"/>
              </a:rPr>
              <a:t>(«contro» la fatica di leggere)</a:t>
            </a:r>
            <a:endParaRPr lang="it-IT" sz="3200" b="0" strike="noStrike" spc="-1">
              <a:latin typeface="Arial"/>
            </a:endParaRPr>
          </a:p>
        </p:txBody>
      </p:sp>
      <p:pic>
        <p:nvPicPr>
          <p:cNvPr id="274" name="Picture 5"/>
          <p:cNvPicPr/>
          <p:nvPr/>
        </p:nvPicPr>
        <p:blipFill>
          <a:blip r:embed="rId2"/>
          <a:stretch/>
        </p:blipFill>
        <p:spPr>
          <a:xfrm>
            <a:off x="3852000" y="3285000"/>
            <a:ext cx="2827800" cy="16182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850715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CustomShape 1"/>
          <p:cNvSpPr/>
          <p:nvPr/>
        </p:nvSpPr>
        <p:spPr>
          <a:xfrm>
            <a:off x="0" y="0"/>
            <a:ext cx="9143280" cy="1051920"/>
          </a:xfrm>
          <a:prstGeom prst="rect">
            <a:avLst/>
          </a:prstGeom>
          <a:solidFill>
            <a:srgbClr val="B9CDE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it-IT" sz="4400" b="0" strike="noStrike" spc="-1">
                <a:solidFill>
                  <a:srgbClr val="000000"/>
                </a:solidFill>
                <a:latin typeface="Calibri"/>
              </a:rPr>
              <a:t>I</a:t>
            </a:r>
            <a:r>
              <a:rPr lang="it-IT" sz="3600" b="0" strike="noStrike" spc="-1">
                <a:solidFill>
                  <a:srgbClr val="000000"/>
                </a:solidFill>
                <a:latin typeface="Calibri"/>
              </a:rPr>
              <a:t>l bisogno di storie fin dagli albori dell’umanità</a:t>
            </a:r>
            <a:endParaRPr lang="it-IT" sz="3600" b="0" strike="noStrike" spc="-1">
              <a:latin typeface="Arial"/>
            </a:endParaRPr>
          </a:p>
        </p:txBody>
      </p:sp>
      <p:pic>
        <p:nvPicPr>
          <p:cNvPr id="123" name="Picture 2"/>
          <p:cNvPicPr/>
          <p:nvPr/>
        </p:nvPicPr>
        <p:blipFill>
          <a:blip r:embed="rId2"/>
          <a:stretch/>
        </p:blipFill>
        <p:spPr>
          <a:xfrm>
            <a:off x="6502776" y="2470744"/>
            <a:ext cx="1984793" cy="3644704"/>
          </a:xfrm>
          <a:prstGeom prst="rect">
            <a:avLst/>
          </a:prstGeom>
          <a:ln>
            <a:noFill/>
          </a:ln>
        </p:spPr>
      </p:pic>
      <p:pic>
        <p:nvPicPr>
          <p:cNvPr id="124" name="Picture 2"/>
          <p:cNvPicPr/>
          <p:nvPr/>
        </p:nvPicPr>
        <p:blipFill>
          <a:blip r:embed="rId3"/>
          <a:stretch/>
        </p:blipFill>
        <p:spPr>
          <a:xfrm>
            <a:off x="3348000" y="1134000"/>
            <a:ext cx="1600920" cy="1960200"/>
          </a:xfrm>
          <a:prstGeom prst="rect">
            <a:avLst/>
          </a:prstGeom>
          <a:ln>
            <a:noFill/>
          </a:ln>
        </p:spPr>
      </p:pic>
      <p:sp>
        <p:nvSpPr>
          <p:cNvPr id="125" name="CustomShape 2"/>
          <p:cNvSpPr/>
          <p:nvPr/>
        </p:nvSpPr>
        <p:spPr>
          <a:xfrm>
            <a:off x="0" y="1124640"/>
            <a:ext cx="9143280" cy="5576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it-IT" sz="2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….dall’uditorio di teste </a:t>
            </a:r>
            <a:endParaRPr lang="it-IT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it-IT" sz="2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arruffate del paleolitico </a:t>
            </a:r>
            <a:endParaRPr lang="it-IT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it-IT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it-IT" sz="2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endParaRPr lang="it-IT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it-IT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it-IT" sz="2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…all’aedo </a:t>
            </a:r>
            <a:endParaRPr lang="it-IT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it-IT" sz="2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alla corte dei Feaci</a:t>
            </a:r>
            <a:endParaRPr lang="it-IT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it-IT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it-IT" sz="2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             </a:t>
            </a:r>
            <a:endParaRPr lang="it-IT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it-IT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it-IT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it-IT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it-IT" sz="2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                                                              … a </a:t>
            </a:r>
            <a:r>
              <a:rPr lang="it-IT" sz="24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Shahrazād</a:t>
            </a:r>
            <a:r>
              <a:rPr lang="it-IT" sz="2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endParaRPr lang="it-IT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it-IT" sz="2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                                                               la narratrice</a:t>
            </a:r>
            <a:endParaRPr lang="it-IT" sz="2400" b="0" strike="noStrike" spc="-1" dirty="0">
              <a:latin typeface="Arial"/>
            </a:endParaRPr>
          </a:p>
        </p:txBody>
      </p:sp>
      <p:sp>
        <p:nvSpPr>
          <p:cNvPr id="126" name="CustomShape 3"/>
          <p:cNvSpPr/>
          <p:nvPr/>
        </p:nvSpPr>
        <p:spPr>
          <a:xfrm>
            <a:off x="-54720" y="6480000"/>
            <a:ext cx="3887640" cy="272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it-IT" sz="1200" b="1" strike="noStrike" spc="-1">
                <a:solidFill>
                  <a:srgbClr val="000000"/>
                </a:solidFill>
                <a:latin typeface="Calibri"/>
                <a:ea typeface="DejaVu Sans"/>
              </a:rPr>
              <a:t>Francesco Hayez: «Ulisse alla corte di Alcinoo» (1814-16)</a:t>
            </a:r>
            <a:endParaRPr lang="it-IT" sz="1200" b="0" strike="noStrike" spc="-1">
              <a:latin typeface="Arial"/>
            </a:endParaRPr>
          </a:p>
        </p:txBody>
      </p:sp>
      <p:sp>
        <p:nvSpPr>
          <p:cNvPr id="127" name="CustomShape 4"/>
          <p:cNvSpPr/>
          <p:nvPr/>
        </p:nvSpPr>
        <p:spPr>
          <a:xfrm>
            <a:off x="6508080" y="6371820"/>
            <a:ext cx="2231640" cy="455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it-IT" sz="12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Edmond Dulac: «Le Mille e una notte» (1907)</a:t>
            </a:r>
            <a:endParaRPr lang="it-IT" sz="1200" b="0" strike="noStrike" spc="-1" dirty="0">
              <a:latin typeface="Arial"/>
            </a:endParaRPr>
          </a:p>
        </p:txBody>
      </p:sp>
      <p:pic>
        <p:nvPicPr>
          <p:cNvPr id="128" name="Picture 4"/>
          <p:cNvPicPr/>
          <p:nvPr/>
        </p:nvPicPr>
        <p:blipFill>
          <a:blip r:embed="rId4"/>
          <a:stretch/>
        </p:blipFill>
        <p:spPr>
          <a:xfrm>
            <a:off x="73686" y="3763801"/>
            <a:ext cx="3634217" cy="2503535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2182188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CustomShape 1"/>
          <p:cNvSpPr/>
          <p:nvPr/>
        </p:nvSpPr>
        <p:spPr>
          <a:xfrm>
            <a:off x="457200" y="274680"/>
            <a:ext cx="8228520" cy="776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fontScale="92500" lnSpcReduction="20000"/>
          </a:bodyPr>
          <a:lstStyle/>
          <a:p>
            <a:pPr algn="ctr">
              <a:lnSpc>
                <a:spcPct val="100000"/>
              </a:lnSpc>
            </a:pPr>
            <a:r>
              <a:rPr lang="it-IT" sz="2100" b="1" i="1" strike="noStrike" spc="-1">
                <a:solidFill>
                  <a:srgbClr val="CC00FF"/>
                </a:solidFill>
                <a:latin typeface="Arial"/>
                <a:ea typeface="DejaVu Sans"/>
              </a:rPr>
              <a:t>Per una fenomenologia del piacere della lettura</a:t>
            </a:r>
            <a:r>
              <a:rPr lang="it-IT" sz="2100" b="1" strike="noStrike" spc="-1">
                <a:solidFill>
                  <a:srgbClr val="CC00FF"/>
                </a:solidFill>
                <a:latin typeface="Arial"/>
                <a:ea typeface="DejaVu Sans"/>
              </a:rPr>
              <a:t> </a:t>
            </a:r>
            <a:br/>
            <a:r>
              <a:rPr lang="it-IT" sz="1800" b="1" strike="noStrike" spc="-1">
                <a:solidFill>
                  <a:srgbClr val="CC00FF"/>
                </a:solidFill>
                <a:latin typeface="Arial"/>
                <a:ea typeface="DejaVu Sans"/>
              </a:rPr>
              <a:t>(Levorato, 2000, p.124  e ss.)</a:t>
            </a:r>
            <a:br/>
            <a:endParaRPr lang="it-IT" sz="1800" b="0" strike="noStrike" spc="-1">
              <a:latin typeface="Arial"/>
            </a:endParaRPr>
          </a:p>
        </p:txBody>
      </p:sp>
      <p:sp>
        <p:nvSpPr>
          <p:cNvPr id="276" name="CustomShape 2"/>
          <p:cNvSpPr/>
          <p:nvPr/>
        </p:nvSpPr>
        <p:spPr>
          <a:xfrm>
            <a:off x="467640" y="980640"/>
            <a:ext cx="4037400" cy="5288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 lnSpcReduction="10000"/>
          </a:bodyPr>
          <a:lstStyle/>
          <a:p>
            <a:pPr>
              <a:lnSpc>
                <a:spcPct val="100000"/>
              </a:lnSpc>
            </a:pPr>
            <a:r>
              <a:rPr lang="it-IT" sz="1800" b="1" strike="noStrike" spc="-1">
                <a:solidFill>
                  <a:srgbClr val="000000"/>
                </a:solidFill>
                <a:latin typeface="Arial"/>
                <a:ea typeface="DejaVu Sans"/>
              </a:rPr>
              <a:t>1.piacere del riconoscimento di strutture narrative</a:t>
            </a: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it-IT" sz="1800" b="1" strike="noStrike" spc="-1">
                <a:solidFill>
                  <a:srgbClr val="000000"/>
                </a:solidFill>
                <a:latin typeface="Arial"/>
                <a:ea typeface="DejaVu Sans"/>
              </a:rPr>
              <a:t>2.piacere della frequentazione di atmosfere calde, semplici, rassicuranti</a:t>
            </a: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it-IT" sz="1800" b="1" strike="noStrike" spc="-1">
                <a:solidFill>
                  <a:srgbClr val="000000"/>
                </a:solidFill>
                <a:latin typeface="Arial"/>
                <a:ea typeface="DejaVu Sans"/>
              </a:rPr>
              <a:t>3.piacere della eccitazione per situazioni di pericolo, per esperienze impossibili, per l’avventura</a:t>
            </a: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it-IT" sz="1800" b="1" strike="noStrike" spc="-1">
                <a:solidFill>
                  <a:srgbClr val="000000"/>
                </a:solidFill>
                <a:latin typeface="Arial"/>
                <a:ea typeface="DejaVu Sans"/>
              </a:rPr>
              <a:t>4.piacere da curiosità soddisfatta (identità dell’assassino, tipo di relazione tra due personaggi…) </a:t>
            </a: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it-IT" sz="1800" b="1" strike="noStrike" spc="-1">
                <a:solidFill>
                  <a:srgbClr val="000000"/>
                </a:solidFill>
                <a:latin typeface="Arial"/>
                <a:ea typeface="DejaVu Sans"/>
              </a:rPr>
              <a:t>5.piacere da interesse appagato</a:t>
            </a: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it-IT" sz="1800" b="1" strike="noStrike" spc="-1">
                <a:solidFill>
                  <a:srgbClr val="000000"/>
                </a:solidFill>
                <a:latin typeface="Arial"/>
                <a:ea typeface="DejaVu Sans"/>
              </a:rPr>
              <a:t>6.piacere dell’emozione estetica</a:t>
            </a: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561"/>
              </a:spcBef>
            </a:pPr>
            <a:endParaRPr lang="it-IT" sz="1800" b="0" strike="noStrike" spc="-1">
              <a:latin typeface="Arial"/>
            </a:endParaRPr>
          </a:p>
        </p:txBody>
      </p:sp>
      <p:sp>
        <p:nvSpPr>
          <p:cNvPr id="277" name="CustomShape 3"/>
          <p:cNvSpPr/>
          <p:nvPr/>
        </p:nvSpPr>
        <p:spPr>
          <a:xfrm>
            <a:off x="4644000" y="908640"/>
            <a:ext cx="4037400" cy="5360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 lnSpcReduction="10000"/>
          </a:bodyPr>
          <a:lstStyle/>
          <a:p>
            <a:pPr>
              <a:lnSpc>
                <a:spcPct val="100000"/>
              </a:lnSpc>
            </a:pPr>
            <a:r>
              <a:rPr lang="it-IT" sz="1800" b="1" strike="noStrike" spc="-1">
                <a:solidFill>
                  <a:srgbClr val="000000"/>
                </a:solidFill>
                <a:latin typeface="Arial"/>
                <a:ea typeface="DejaVu Sans"/>
              </a:rPr>
              <a:t>7.piacere di essere testimoni di opere della creazione umana (capolavori della letteratura)</a:t>
            </a: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it-IT" sz="1800" b="1" strike="noStrike" spc="-1">
                <a:solidFill>
                  <a:srgbClr val="000000"/>
                </a:solidFill>
                <a:latin typeface="Arial"/>
                <a:ea typeface="DejaVu Sans"/>
              </a:rPr>
              <a:t>8.piacere della conoscenza (lettura che ci rende più profondi, migliori, più colti)</a:t>
            </a: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it-IT" sz="1800" b="1" strike="noStrike" spc="-1">
                <a:solidFill>
                  <a:srgbClr val="000000"/>
                </a:solidFill>
                <a:latin typeface="Arial"/>
                <a:ea typeface="DejaVu Sans"/>
              </a:rPr>
              <a:t>9.piacere associato alla bravura altrui e all’autocompiacimento nel saperla riconoscere</a:t>
            </a: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it-IT" sz="1800" b="1" strike="noStrike" spc="-1">
                <a:solidFill>
                  <a:srgbClr val="000000"/>
                </a:solidFill>
                <a:latin typeface="Arial"/>
                <a:ea typeface="DejaVu Sans"/>
              </a:rPr>
              <a:t>10.piacere della identificazione con i personaggi</a:t>
            </a: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it-IT" sz="1800" b="1" strike="noStrike" spc="-1">
                <a:solidFill>
                  <a:srgbClr val="000000"/>
                </a:solidFill>
                <a:latin typeface="Arial"/>
                <a:ea typeface="DejaVu Sans"/>
              </a:rPr>
              <a:t>11.piacere nel vedere confermati i propri sistemi di valori</a:t>
            </a: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it-IT" sz="1800" b="1" strike="noStrike" spc="-1">
                <a:solidFill>
                  <a:srgbClr val="000000"/>
                </a:solidFill>
                <a:latin typeface="Arial"/>
                <a:ea typeface="DejaVu Sans"/>
              </a:rPr>
              <a:t>12.piacere nella rassicurazione che anche altri provano emozioni simili alle nostre</a:t>
            </a: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561"/>
              </a:spcBef>
            </a:pPr>
            <a:endParaRPr lang="it-IT" sz="18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225500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CustomShape 1"/>
          <p:cNvSpPr/>
          <p:nvPr/>
        </p:nvSpPr>
        <p:spPr>
          <a:xfrm>
            <a:off x="0" y="0"/>
            <a:ext cx="9142920" cy="1416600"/>
          </a:xfrm>
          <a:prstGeom prst="rect">
            <a:avLst/>
          </a:prstGeom>
          <a:solidFill>
            <a:srgbClr val="558ED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it-IT" sz="4400" b="0" strike="noStrike" spc="-1">
                <a:solidFill>
                  <a:srgbClr val="000000"/>
                </a:solidFill>
                <a:latin typeface="Calibri"/>
                <a:ea typeface="DejaVu Sans"/>
              </a:rPr>
              <a:t>Il libro digitale: caratteristiche</a:t>
            </a:r>
            <a:endParaRPr lang="it-IT" sz="4400" b="0" strike="noStrike" spc="-1">
              <a:latin typeface="Arial"/>
            </a:endParaRPr>
          </a:p>
        </p:txBody>
      </p:sp>
      <p:sp>
        <p:nvSpPr>
          <p:cNvPr id="279" name="CustomShape 2"/>
          <p:cNvSpPr/>
          <p:nvPr/>
        </p:nvSpPr>
        <p:spPr>
          <a:xfrm>
            <a:off x="0" y="1412640"/>
            <a:ext cx="9142920" cy="5444280"/>
          </a:xfrm>
          <a:prstGeom prst="rect">
            <a:avLst/>
          </a:prstGeom>
          <a:solidFill>
            <a:srgbClr val="CCC1DA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/>
          </a:bodyPr>
          <a:lstStyle/>
          <a:p>
            <a:pPr marL="343080" indent="-3420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it-IT" sz="32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interattività</a:t>
            </a:r>
            <a:endParaRPr lang="it-IT" sz="3200" b="0" strike="noStrike" spc="-1" dirty="0">
              <a:latin typeface="Arial"/>
            </a:endParaRPr>
          </a:p>
          <a:p>
            <a:pPr marL="343080" indent="-3420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it-IT" sz="32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multimedialità</a:t>
            </a:r>
            <a:endParaRPr lang="it-IT" sz="3200" b="0" strike="noStrike" spc="-1" dirty="0">
              <a:latin typeface="Arial"/>
            </a:endParaRPr>
          </a:p>
          <a:p>
            <a:pPr marL="343080" indent="-3420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it-IT" sz="32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riprende lo «schema cognitivo del gioco»</a:t>
            </a:r>
            <a:endParaRPr lang="it-IT" sz="3200" b="0" strike="noStrike" spc="-1" dirty="0">
              <a:latin typeface="Arial"/>
            </a:endParaRPr>
          </a:p>
          <a:p>
            <a:pPr marL="343080" indent="-3420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it-IT" sz="32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lettura non sequenziale-lineare, ma ipertestuale e multimediale</a:t>
            </a:r>
            <a:endParaRPr lang="it-IT" sz="3200" b="0" strike="noStrike" spc="-1" dirty="0">
              <a:latin typeface="Arial"/>
            </a:endParaRPr>
          </a:p>
          <a:p>
            <a:pPr marL="343080" indent="-3420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it-IT" sz="32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la pagina si può «sfondare»</a:t>
            </a:r>
            <a:endParaRPr lang="it-IT" sz="3200" b="0" strike="noStrike" spc="-1" dirty="0">
              <a:latin typeface="Arial"/>
            </a:endParaRPr>
          </a:p>
          <a:p>
            <a:pPr marL="343080" indent="-3420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it-IT" sz="32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«rompe» il ritmo della successione</a:t>
            </a:r>
            <a:endParaRPr lang="it-IT" sz="3200" b="0" strike="noStrike" spc="-1" dirty="0">
              <a:latin typeface="Arial"/>
            </a:endParaRPr>
          </a:p>
          <a:p>
            <a:pPr marL="343080" indent="-3420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it-IT" sz="32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il contatto </a:t>
            </a:r>
            <a:r>
              <a:rPr lang="it-IT" sz="3200" b="0" i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touch screen </a:t>
            </a:r>
            <a:r>
              <a:rPr lang="it-IT" sz="32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favorisce l’uso delle dita (</a:t>
            </a:r>
            <a:r>
              <a:rPr lang="it-IT" sz="20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parte molto significativa di cellule nervose nel cervello)</a:t>
            </a:r>
            <a:endParaRPr lang="it-IT" sz="20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641"/>
              </a:spcBef>
            </a:pPr>
            <a:endParaRPr lang="it-IT" sz="2000" b="0" strike="noStrike" spc="-1" dirty="0">
              <a:latin typeface="Arial"/>
            </a:endParaRPr>
          </a:p>
        </p:txBody>
      </p:sp>
      <p:sp>
        <p:nvSpPr>
          <p:cNvPr id="280" name="CustomShape 3"/>
          <p:cNvSpPr/>
          <p:nvPr/>
        </p:nvSpPr>
        <p:spPr>
          <a:xfrm>
            <a:off x="107640" y="6390720"/>
            <a:ext cx="8784000" cy="363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it-IT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(Paladin L.-Valentino Merletti R., NATI SOTTO IL SEGNO DEI LIBRI, Firenze, Idest, 2015, p.114)</a:t>
            </a:r>
            <a:endParaRPr lang="it-IT" sz="18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628519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CustomShape 1"/>
          <p:cNvSpPr/>
          <p:nvPr/>
        </p:nvSpPr>
        <p:spPr>
          <a:xfrm>
            <a:off x="-108360" y="0"/>
            <a:ext cx="9035280" cy="6825240"/>
          </a:xfrm>
          <a:prstGeom prst="rect">
            <a:avLst/>
          </a:prstGeom>
          <a:solidFill>
            <a:srgbClr val="DBEEF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/>
          </a:bodyPr>
          <a:lstStyle/>
          <a:p>
            <a:pPr algn="ctr">
              <a:lnSpc>
                <a:spcPct val="100000"/>
              </a:lnSpc>
              <a:spcBef>
                <a:spcPts val="720"/>
              </a:spcBef>
            </a:pPr>
            <a:r>
              <a:rPr lang="it-IT" sz="3600" b="1" strike="noStrike" spc="-1">
                <a:solidFill>
                  <a:srgbClr val="1F497D"/>
                </a:solidFill>
                <a:latin typeface="Calibri"/>
                <a:ea typeface="DejaVu Sans"/>
              </a:rPr>
              <a:t>Leggere letteratura : </a:t>
            </a:r>
            <a:endParaRPr lang="it-IT" sz="3600" b="0" strike="noStrike" spc="-1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601"/>
              </a:spcBef>
            </a:pPr>
            <a:r>
              <a:rPr lang="it-IT" sz="3000" b="1" i="1" strike="noStrike" spc="-1">
                <a:solidFill>
                  <a:srgbClr val="1F497D"/>
                </a:solidFill>
                <a:latin typeface="Calibri"/>
                <a:ea typeface="DejaVu Sans"/>
              </a:rPr>
              <a:t>medium</a:t>
            </a:r>
            <a:r>
              <a:rPr lang="it-IT" sz="3000" b="1" strike="noStrike" spc="-1">
                <a:solidFill>
                  <a:srgbClr val="1F497D"/>
                </a:solidFill>
                <a:latin typeface="Calibri"/>
                <a:ea typeface="DejaVu Sans"/>
              </a:rPr>
              <a:t> tradizionale o digitale-interattivo? </a:t>
            </a:r>
            <a:endParaRPr lang="it-IT" sz="3000" b="0" strike="noStrike" spc="-1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400"/>
              </a:spcBef>
            </a:pPr>
            <a:endParaRPr lang="it-IT" sz="3000" b="0" strike="noStrike" spc="-1">
              <a:latin typeface="Arial"/>
            </a:endParaRPr>
          </a:p>
        </p:txBody>
      </p:sp>
      <p:pic>
        <p:nvPicPr>
          <p:cNvPr id="282" name="Picture 2"/>
          <p:cNvPicPr/>
          <p:nvPr/>
        </p:nvPicPr>
        <p:blipFill>
          <a:blip r:embed="rId2"/>
          <a:stretch/>
        </p:blipFill>
        <p:spPr>
          <a:xfrm>
            <a:off x="5820840" y="1563840"/>
            <a:ext cx="2037600" cy="2716920"/>
          </a:xfrm>
          <a:prstGeom prst="rect">
            <a:avLst/>
          </a:prstGeom>
          <a:ln>
            <a:noFill/>
          </a:ln>
        </p:spPr>
      </p:pic>
      <p:pic>
        <p:nvPicPr>
          <p:cNvPr id="283" name="Picture 4"/>
          <p:cNvPicPr/>
          <p:nvPr/>
        </p:nvPicPr>
        <p:blipFill>
          <a:blip r:embed="rId3"/>
          <a:stretch/>
        </p:blipFill>
        <p:spPr>
          <a:xfrm>
            <a:off x="3276000" y="4541040"/>
            <a:ext cx="1705320" cy="1705320"/>
          </a:xfrm>
          <a:prstGeom prst="rect">
            <a:avLst/>
          </a:prstGeom>
          <a:ln>
            <a:noFill/>
          </a:ln>
        </p:spPr>
      </p:pic>
      <p:pic>
        <p:nvPicPr>
          <p:cNvPr id="284" name="Picture 5"/>
          <p:cNvPicPr/>
          <p:nvPr/>
        </p:nvPicPr>
        <p:blipFill>
          <a:blip r:embed="rId4"/>
          <a:stretch/>
        </p:blipFill>
        <p:spPr>
          <a:xfrm>
            <a:off x="251640" y="3968280"/>
            <a:ext cx="2835720" cy="2331360"/>
          </a:xfrm>
          <a:prstGeom prst="rect">
            <a:avLst/>
          </a:prstGeom>
          <a:ln>
            <a:noFill/>
          </a:ln>
        </p:spPr>
      </p:pic>
      <p:pic>
        <p:nvPicPr>
          <p:cNvPr id="285" name="Picture 6"/>
          <p:cNvPicPr/>
          <p:nvPr/>
        </p:nvPicPr>
        <p:blipFill>
          <a:blip r:embed="rId5"/>
          <a:stretch/>
        </p:blipFill>
        <p:spPr>
          <a:xfrm>
            <a:off x="251640" y="1542960"/>
            <a:ext cx="1785960" cy="2042640"/>
          </a:xfrm>
          <a:prstGeom prst="rect">
            <a:avLst/>
          </a:prstGeom>
          <a:ln>
            <a:noFill/>
          </a:ln>
        </p:spPr>
      </p:pic>
      <p:pic>
        <p:nvPicPr>
          <p:cNvPr id="286" name="Picture 7"/>
          <p:cNvPicPr/>
          <p:nvPr/>
        </p:nvPicPr>
        <p:blipFill>
          <a:blip r:embed="rId6"/>
          <a:stretch/>
        </p:blipFill>
        <p:spPr>
          <a:xfrm>
            <a:off x="2627640" y="1541160"/>
            <a:ext cx="1922040" cy="2212920"/>
          </a:xfrm>
          <a:prstGeom prst="rect">
            <a:avLst/>
          </a:prstGeom>
          <a:ln>
            <a:noFill/>
          </a:ln>
        </p:spPr>
      </p:pic>
      <p:pic>
        <p:nvPicPr>
          <p:cNvPr id="287" name="Picture 3"/>
          <p:cNvPicPr/>
          <p:nvPr/>
        </p:nvPicPr>
        <p:blipFill>
          <a:blip r:embed="rId7"/>
          <a:stretch/>
        </p:blipFill>
        <p:spPr>
          <a:xfrm>
            <a:off x="5220000" y="4491360"/>
            <a:ext cx="2145240" cy="213876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262447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CustomShape 1"/>
          <p:cNvSpPr/>
          <p:nvPr/>
        </p:nvSpPr>
        <p:spPr>
          <a:xfrm>
            <a:off x="0" y="-99360"/>
            <a:ext cx="9142920" cy="6956280"/>
          </a:xfrm>
          <a:prstGeom prst="rect">
            <a:avLst/>
          </a:prstGeom>
          <a:solidFill>
            <a:srgbClr val="DDD9C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  <a:spcBef>
                <a:spcPts val="641"/>
              </a:spcBef>
            </a:pPr>
            <a:endParaRPr lang="it-IT" sz="1800" b="0" strike="noStrike" spc="-1">
              <a:latin typeface="Arial"/>
            </a:endParaRPr>
          </a:p>
          <a:p>
            <a:pPr marL="343080" indent="-3420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it-IT" sz="3200" b="0" i="1" strike="noStrike" spc="-1">
                <a:solidFill>
                  <a:srgbClr val="000000"/>
                </a:solidFill>
                <a:latin typeface="Calibri"/>
                <a:ea typeface="DejaVu Sans"/>
              </a:rPr>
              <a:t>War Horse</a:t>
            </a:r>
            <a:r>
              <a:rPr lang="it-IT" sz="3200" b="0" strike="noStrike" spc="-1">
                <a:solidFill>
                  <a:srgbClr val="000000"/>
                </a:solidFill>
                <a:latin typeface="Calibri"/>
                <a:ea typeface="DejaVu Sans"/>
              </a:rPr>
              <a:t>: un esempio di </a:t>
            </a:r>
            <a:r>
              <a:rPr lang="it-IT" sz="3200" b="0" i="1" strike="noStrike" spc="-1">
                <a:solidFill>
                  <a:srgbClr val="000000"/>
                </a:solidFill>
                <a:latin typeface="Calibri"/>
                <a:ea typeface="DejaVu Sans"/>
              </a:rPr>
              <a:t>enhanced ebook</a:t>
            </a:r>
            <a:endParaRPr lang="it-IT" sz="32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641"/>
              </a:spcBef>
            </a:pPr>
            <a:r>
              <a:rPr lang="it-IT" sz="3200" b="0" strike="noStrike" spc="-1">
                <a:solidFill>
                  <a:srgbClr val="000000"/>
                </a:solidFill>
                <a:latin typeface="Calibri"/>
                <a:ea typeface="DejaVu Sans"/>
              </a:rPr>
              <a:t>letteratura e divulgazione storica</a:t>
            </a:r>
            <a:endParaRPr lang="it-IT" sz="3200" b="0" strike="noStrike" spc="-1">
              <a:latin typeface="Arial"/>
            </a:endParaRPr>
          </a:p>
        </p:txBody>
      </p:sp>
      <p:pic>
        <p:nvPicPr>
          <p:cNvPr id="289" name="Picture 2"/>
          <p:cNvPicPr/>
          <p:nvPr/>
        </p:nvPicPr>
        <p:blipFill>
          <a:blip r:embed="rId2"/>
          <a:stretch/>
        </p:blipFill>
        <p:spPr>
          <a:xfrm>
            <a:off x="6012000" y="3501000"/>
            <a:ext cx="2742120" cy="1665720"/>
          </a:xfrm>
          <a:prstGeom prst="rect">
            <a:avLst/>
          </a:prstGeom>
          <a:ln>
            <a:noFill/>
          </a:ln>
        </p:spPr>
      </p:pic>
      <p:pic>
        <p:nvPicPr>
          <p:cNvPr id="290" name="Picture 3"/>
          <p:cNvPicPr/>
          <p:nvPr/>
        </p:nvPicPr>
        <p:blipFill>
          <a:blip r:embed="rId3"/>
          <a:stretch/>
        </p:blipFill>
        <p:spPr>
          <a:xfrm>
            <a:off x="395640" y="2296440"/>
            <a:ext cx="1357200" cy="2144880"/>
          </a:xfrm>
          <a:prstGeom prst="rect">
            <a:avLst/>
          </a:prstGeom>
          <a:ln>
            <a:noFill/>
          </a:ln>
        </p:spPr>
      </p:pic>
      <p:pic>
        <p:nvPicPr>
          <p:cNvPr id="291" name="Picture 4"/>
          <p:cNvPicPr/>
          <p:nvPr/>
        </p:nvPicPr>
        <p:blipFill>
          <a:blip r:embed="rId4"/>
          <a:stretch/>
        </p:blipFill>
        <p:spPr>
          <a:xfrm>
            <a:off x="2627640" y="2493000"/>
            <a:ext cx="2564280" cy="392148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074614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CustomShape 1"/>
          <p:cNvSpPr/>
          <p:nvPr/>
        </p:nvSpPr>
        <p:spPr>
          <a:xfrm>
            <a:off x="0" y="44640"/>
            <a:ext cx="9142920" cy="1371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lnSpcReduction="10000"/>
          </a:bodyPr>
          <a:lstStyle/>
          <a:p>
            <a:pPr algn="ctr">
              <a:lnSpc>
                <a:spcPct val="100000"/>
              </a:lnSpc>
            </a:pPr>
            <a:r>
              <a:rPr lang="it-IT" sz="4400" b="0" strike="noStrike" spc="-1">
                <a:solidFill>
                  <a:srgbClr val="000000"/>
                </a:solidFill>
                <a:latin typeface="Calibri"/>
                <a:ea typeface="DejaVu Sans"/>
              </a:rPr>
              <a:t>Quale la finalità della letteratura per l’infanzia oggi?</a:t>
            </a:r>
            <a:endParaRPr lang="it-IT" sz="4400" b="0" strike="noStrike" spc="-1">
              <a:latin typeface="Arial"/>
            </a:endParaRPr>
          </a:p>
        </p:txBody>
      </p:sp>
      <p:sp>
        <p:nvSpPr>
          <p:cNvPr id="293" name="CustomShape 2"/>
          <p:cNvSpPr/>
          <p:nvPr/>
        </p:nvSpPr>
        <p:spPr>
          <a:xfrm>
            <a:off x="457200" y="1600200"/>
            <a:ext cx="8228520" cy="4524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 fontScale="92500" lnSpcReduction="20000"/>
          </a:bodyPr>
          <a:lstStyle/>
          <a:p>
            <a:pPr marL="343080" indent="-3420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it-IT" sz="32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Decade il modello ottocentesco di imporre modelli- comportamenti- soluzioni</a:t>
            </a:r>
            <a:endParaRPr lang="it-IT" sz="32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641"/>
              </a:spcBef>
            </a:pPr>
            <a:endParaRPr lang="it-IT" sz="3200" b="0" strike="noStrike" spc="-1" dirty="0">
              <a:latin typeface="Arial"/>
            </a:endParaRPr>
          </a:p>
          <a:p>
            <a:pPr marL="343080" indent="-3420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it-IT" sz="32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La letteratura per:</a:t>
            </a:r>
            <a:endParaRPr lang="it-IT" sz="3200" b="0" strike="noStrike" spc="-1" dirty="0">
              <a:latin typeface="Arial"/>
            </a:endParaRPr>
          </a:p>
          <a:p>
            <a:pPr marL="1143000" lvl="2" indent="-22752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lang="it-IT" sz="2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sollevare domande </a:t>
            </a:r>
            <a:endParaRPr lang="it-IT" sz="2400" b="0" strike="noStrike" spc="-1" dirty="0">
              <a:latin typeface="Arial"/>
            </a:endParaRPr>
          </a:p>
          <a:p>
            <a:pPr marL="1143000" lvl="2" indent="-22752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lang="it-IT" sz="2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sollecitare la riflessione personale, la capacità critica</a:t>
            </a:r>
            <a:endParaRPr lang="it-IT" sz="2400" b="0" strike="noStrike" spc="-1" dirty="0">
              <a:latin typeface="Arial"/>
            </a:endParaRPr>
          </a:p>
          <a:p>
            <a:pPr marL="1143000" lvl="2" indent="-22752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lang="it-IT" sz="2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«</a:t>
            </a:r>
            <a:r>
              <a:rPr lang="it-IT" sz="24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congiuntivizzare</a:t>
            </a:r>
            <a:r>
              <a:rPr lang="it-IT" sz="2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» gli «ovvii indicativi» della quotidianità (Jerome </a:t>
            </a:r>
            <a:r>
              <a:rPr lang="it-IT" sz="24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Bruner</a:t>
            </a:r>
            <a:r>
              <a:rPr lang="it-IT" sz="2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)</a:t>
            </a:r>
            <a:endParaRPr lang="it-IT" sz="2400" b="0" strike="noStrike" spc="-1" dirty="0">
              <a:latin typeface="Arial"/>
            </a:endParaRPr>
          </a:p>
          <a:p>
            <a:pPr marL="1143000" lvl="2" indent="-22752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lang="it-IT" sz="2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appassionare alla ricerca di senso (Peter Brooks)</a:t>
            </a:r>
            <a:endParaRPr lang="it-IT" sz="2400" b="0" strike="noStrike" spc="-1" dirty="0">
              <a:latin typeface="Arial"/>
            </a:endParaRPr>
          </a:p>
          <a:p>
            <a:pPr marL="1143000" lvl="2" indent="-22752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lang="it-IT" sz="2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favorire la capacità estetica</a:t>
            </a:r>
            <a:endParaRPr lang="it-IT" sz="2400" b="0" strike="noStrike" spc="-1" dirty="0">
              <a:latin typeface="Arial"/>
            </a:endParaRPr>
          </a:p>
          <a:p>
            <a:pPr marL="1143000" lvl="2" indent="-22752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lang="it-IT" sz="2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favorire  il dialogo</a:t>
            </a:r>
            <a:endParaRPr lang="it-IT" sz="2400" b="0" strike="noStrike" spc="-1" dirty="0">
              <a:latin typeface="Arial"/>
            </a:endParaRPr>
          </a:p>
          <a:p>
            <a:pPr marL="1143000" lvl="2" indent="-22752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lang="it-IT" sz="2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favorire la considerazione dell’altro</a:t>
            </a:r>
            <a:endParaRPr lang="it-IT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it-IT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641"/>
              </a:spcBef>
            </a:pPr>
            <a:endParaRPr lang="it-IT" sz="24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64889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CustomShape 1"/>
          <p:cNvSpPr/>
          <p:nvPr/>
        </p:nvSpPr>
        <p:spPr>
          <a:xfrm>
            <a:off x="0" y="0"/>
            <a:ext cx="9142920" cy="1051560"/>
          </a:xfrm>
          <a:prstGeom prst="rect">
            <a:avLst/>
          </a:prstGeom>
          <a:solidFill>
            <a:srgbClr val="F2DCDB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it-IT" sz="4400" b="0" strike="noStrike" spc="-1">
                <a:solidFill>
                  <a:srgbClr val="000000"/>
                </a:solidFill>
                <a:latin typeface="Calibri"/>
                <a:ea typeface="DejaVu Sans"/>
              </a:rPr>
              <a:t>BIBLIOGRAFIA critica (essenziale)</a:t>
            </a:r>
            <a:endParaRPr lang="it-IT" sz="4400" b="0" strike="noStrike" spc="-1">
              <a:latin typeface="Arial"/>
            </a:endParaRPr>
          </a:p>
        </p:txBody>
      </p:sp>
      <p:sp>
        <p:nvSpPr>
          <p:cNvPr id="307" name="CustomShape 2"/>
          <p:cNvSpPr/>
          <p:nvPr/>
        </p:nvSpPr>
        <p:spPr>
          <a:xfrm>
            <a:off x="0" y="1052640"/>
            <a:ext cx="9179280" cy="5804280"/>
          </a:xfrm>
          <a:prstGeom prst="rect">
            <a:avLst/>
          </a:prstGeom>
          <a:solidFill>
            <a:srgbClr val="C3D69B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 fontScale="70000" lnSpcReduction="20000"/>
          </a:bodyPr>
          <a:lstStyle/>
          <a:p>
            <a:pPr marL="343080" indent="-3420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•"/>
            </a:pPr>
            <a:r>
              <a:rPr lang="it-IT" sz="2200" b="0" strike="noStrike" spc="-1" dirty="0" err="1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Andruetto</a:t>
            </a:r>
            <a:r>
              <a:rPr lang="it-IT" sz="220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 M.T., </a:t>
            </a:r>
            <a:r>
              <a:rPr lang="it-IT" sz="2200" b="0" i="1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Per una letteratura senza aggettivi</a:t>
            </a:r>
            <a:r>
              <a:rPr lang="it-IT" sz="220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, Modena, Equilibri, 2014.</a:t>
            </a:r>
          </a:p>
          <a:p>
            <a:pPr marL="343080" indent="-3420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•"/>
            </a:pPr>
            <a:r>
              <a:rPr lang="it-IT" sz="2200" spc="-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Batini</a:t>
            </a:r>
            <a:r>
              <a:rPr lang="it-IT" sz="2200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F.,  </a:t>
            </a:r>
            <a:r>
              <a:rPr lang="it-IT" sz="2200" i="1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Leggimi ancora. Lettura ad alta voce e Life Skills</a:t>
            </a:r>
            <a:r>
              <a:rPr lang="it-IT" sz="2200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Firenze, Giunti, 2018.</a:t>
            </a:r>
          </a:p>
          <a:p>
            <a:pPr marL="343080" indent="-342000">
              <a:spcBef>
                <a:spcPts val="400"/>
              </a:spcBef>
              <a:buClr>
                <a:srgbClr val="000000"/>
              </a:buClr>
              <a:buFont typeface="Arial"/>
              <a:buChar char="•"/>
            </a:pPr>
            <a:r>
              <a:rPr lang="it-IT" sz="2200" spc="-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Batini</a:t>
            </a:r>
            <a:r>
              <a:rPr lang="it-IT" sz="2200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F.,  </a:t>
            </a:r>
            <a:r>
              <a:rPr lang="it-IT" sz="2200" i="1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 alta voce. La lettura che fa bene a tutti</a:t>
            </a:r>
            <a:r>
              <a:rPr lang="it-IT" sz="2200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Firenze, Giunti, 2021.</a:t>
            </a:r>
            <a:endParaRPr lang="it-IT" sz="2200" b="0" strike="noStrike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3080" indent="-3420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•"/>
            </a:pPr>
            <a:r>
              <a:rPr lang="it-IT" sz="220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Bernardinis A.M., </a:t>
            </a:r>
            <a:r>
              <a:rPr lang="it-IT" sz="2200" b="0" i="1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Itinerari. Guida critico-storica di narrativa e divulgazione per l'infanzia e la gioventù, </a:t>
            </a:r>
            <a:r>
              <a:rPr lang="it-IT" sz="220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Milano, Fabbri, 1976</a:t>
            </a:r>
          </a:p>
          <a:p>
            <a:pPr marL="343080" indent="-34236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lang="it-IT" sz="2200" spc="-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Bruner</a:t>
            </a:r>
            <a:r>
              <a:rPr lang="it-IT" sz="2200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J., </a:t>
            </a:r>
            <a:r>
              <a:rPr lang="it-IT" sz="2200" i="1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 mente a più dimensioni</a:t>
            </a:r>
            <a:r>
              <a:rPr lang="it-IT" sz="2200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Roma-Bari, Laterza, 1986.</a:t>
            </a:r>
            <a:endParaRPr lang="it-IT" sz="2200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3080" indent="-34236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lang="it-IT" sz="2200" spc="-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Bruner</a:t>
            </a:r>
            <a:r>
              <a:rPr lang="it-IT" sz="2200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J.,  </a:t>
            </a:r>
            <a:r>
              <a:rPr lang="it-IT" sz="2200" i="1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 cultura dell’educazione</a:t>
            </a:r>
            <a:r>
              <a:rPr lang="it-IT" sz="2200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Milano, Feltrinelli, 2001</a:t>
            </a:r>
            <a:endParaRPr lang="it-IT" sz="2200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3080" indent="-34236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lang="it-IT" sz="2200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200" spc="-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Bruner</a:t>
            </a:r>
            <a:r>
              <a:rPr lang="it-IT" sz="2200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J., </a:t>
            </a:r>
            <a:r>
              <a:rPr lang="it-IT" sz="2200" i="1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 fabbrica delle storie. Diritto, letteratura, vita,</a:t>
            </a:r>
            <a:r>
              <a:rPr lang="it-IT" sz="2200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Roma-Bari, Laterza, 2002.</a:t>
            </a:r>
            <a:endParaRPr lang="it-IT" sz="2200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3080" indent="-342360">
              <a:lnSpc>
                <a:spcPct val="100000"/>
              </a:lnSpc>
              <a:spcBef>
                <a:spcPts val="459"/>
              </a:spcBef>
              <a:buClr>
                <a:srgbClr val="000000"/>
              </a:buClr>
              <a:buFont typeface="Arial"/>
              <a:buChar char="•"/>
            </a:pPr>
            <a:r>
              <a:rPr lang="it-IT" sz="2200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Brooks P., </a:t>
            </a:r>
            <a:r>
              <a:rPr lang="it-IT" sz="2200" i="1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Trame. Intenzionalità e progetto nel discorso narrativo</a:t>
            </a:r>
            <a:r>
              <a:rPr lang="it-IT" sz="2200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Torino, Einaudi, 2004 . </a:t>
            </a:r>
            <a:endParaRPr lang="it-IT" sz="2200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3080" indent="-342360">
              <a:lnSpc>
                <a:spcPct val="100000"/>
              </a:lnSpc>
              <a:spcBef>
                <a:spcPts val="459"/>
              </a:spcBef>
              <a:buClr>
                <a:srgbClr val="000000"/>
              </a:buClr>
              <a:buFont typeface="Arial"/>
              <a:buChar char="•"/>
            </a:pPr>
            <a:r>
              <a:rPr lang="it-IT" sz="2200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Calabrese S.,</a:t>
            </a:r>
            <a:r>
              <a:rPr lang="it-IT" sz="2200" cap="small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200" i="1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Neurogenesi del controfattuale</a:t>
            </a:r>
            <a:r>
              <a:rPr lang="it-IT" sz="2200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“ </a:t>
            </a:r>
            <a:r>
              <a:rPr lang="it-IT" sz="2200" spc="-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Enthymema</a:t>
            </a:r>
            <a:r>
              <a:rPr lang="it-IT" sz="2200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”, 2013, 8,p.96-109, anche in: </a:t>
            </a:r>
            <a:r>
              <a:rPr lang="it-IT" sz="2200" u="sng" spc="-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http://riviste.unimi.it/index.php/enthymema/article/view/3048/3235</a:t>
            </a:r>
            <a:endParaRPr lang="it-IT" sz="2200" u="sng" spc="-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3080" indent="-342360">
              <a:lnSpc>
                <a:spcPct val="100000"/>
              </a:lnSpc>
              <a:spcBef>
                <a:spcPts val="459"/>
              </a:spcBef>
              <a:buClr>
                <a:srgbClr val="000000"/>
              </a:buClr>
              <a:buFont typeface="Arial"/>
              <a:buChar char="•"/>
            </a:pPr>
            <a:r>
              <a:rPr lang="it-IT" sz="2200" u="sng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Caria P., </a:t>
            </a:r>
            <a:r>
              <a:rPr lang="it-IT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Il piacere della lettura transazionale. I parte. Presupposti teorici</a:t>
            </a:r>
            <a:r>
              <a:rPr lang="it-IT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«Bollettino ITALS», n.61, nov. 2015, </a:t>
            </a:r>
            <a:r>
              <a:rPr lang="it-IT" sz="220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https://www.itals.it/sites/default/files/pdf-bollettino/Caria_paola_parte1.pdf</a:t>
            </a:r>
            <a:endParaRPr lang="it-IT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3080" indent="-342360">
              <a:lnSpc>
                <a:spcPct val="100000"/>
              </a:lnSpc>
              <a:spcBef>
                <a:spcPts val="459"/>
              </a:spcBef>
              <a:buClr>
                <a:srgbClr val="000000"/>
              </a:buClr>
              <a:buFont typeface="Arial"/>
              <a:buChar char="•"/>
            </a:pPr>
            <a:r>
              <a:rPr lang="it-IT" sz="2200" u="sng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Caria P., </a:t>
            </a:r>
            <a:r>
              <a:rPr lang="it-IT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Il piacere della lettura transazionale. II parte . Applicazione operativa</a:t>
            </a:r>
            <a:r>
              <a:rPr lang="it-IT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«Bollettino ITALS», n.62, </a:t>
            </a:r>
            <a:r>
              <a:rPr lang="it-IT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febbr</a:t>
            </a:r>
            <a:r>
              <a:rPr lang="it-IT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2016, </a:t>
            </a:r>
            <a:r>
              <a:rPr lang="it-IT" sz="2200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https://www.itals.it/sites/default/files/pdf-bollettino/Caria.pdf</a:t>
            </a:r>
          </a:p>
          <a:p>
            <a:pPr marL="343080" lvl="1" indent="-342360"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lang="it-IT" sz="2200" spc="-1" dirty="0" err="1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Chambers</a:t>
            </a:r>
            <a:r>
              <a:rPr lang="it-IT" sz="2200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 A</a:t>
            </a:r>
            <a:r>
              <a:rPr lang="it-IT" sz="2200" i="1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., Il lettore infinito. Educare alla lettura tra ragioni ed emozioni,</a:t>
            </a:r>
            <a:r>
              <a:rPr lang="it-IT" sz="2200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 Modena, Equilibri, 2015.</a:t>
            </a:r>
          </a:p>
          <a:p>
            <a:pPr marL="343080" lvl="1" indent="-342360"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lang="it-IT" sz="2400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Chambers A</a:t>
            </a:r>
            <a:r>
              <a:rPr lang="it-IT" sz="2400" i="1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., L’età </a:t>
            </a:r>
            <a:r>
              <a:rPr lang="it-IT" sz="2400" i="1" spc="-1" dirty="0" err="1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sospesa.Dalla</a:t>
            </a:r>
            <a:r>
              <a:rPr lang="it-IT" sz="2400" i="1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 letteratura </a:t>
            </a:r>
            <a:r>
              <a:rPr lang="it-IT" sz="2400" i="1" spc="-1" dirty="0" err="1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young</a:t>
            </a:r>
            <a:r>
              <a:rPr lang="it-IT" sz="2400" i="1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 </a:t>
            </a:r>
            <a:r>
              <a:rPr lang="it-IT" sz="2400" i="1" spc="-1" dirty="0" err="1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adult</a:t>
            </a:r>
            <a:r>
              <a:rPr lang="it-IT" sz="2400" i="1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 alla </a:t>
            </a:r>
            <a:r>
              <a:rPr lang="it-IT" sz="2400" i="1" spc="-1" dirty="0" err="1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youth</a:t>
            </a:r>
            <a:r>
              <a:rPr lang="it-IT" sz="2400" i="1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 </a:t>
            </a:r>
            <a:r>
              <a:rPr lang="it-IT" sz="2400" i="1" spc="-1" dirty="0" err="1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fiction:riflessioni</a:t>
            </a:r>
            <a:r>
              <a:rPr lang="it-IT" sz="2400" i="1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 sulla letteratura giovanile </a:t>
            </a:r>
            <a:r>
              <a:rPr lang="it-IT" sz="2400" i="1" spc="-1" dirty="0"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,</a:t>
            </a:r>
            <a:r>
              <a:rPr lang="it-IT" sz="2400" spc="-1" dirty="0"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 Modena, Equilibri, 2020.</a:t>
            </a:r>
            <a:endParaRPr lang="it-IT" sz="2200" spc="-1" dirty="0">
              <a:solidFill>
                <a:srgbClr val="000000"/>
              </a:solidFill>
              <a:latin typeface="Times New Roman" panose="02020603050405020304" pitchFamily="18" charset="0"/>
              <a:ea typeface="DejaVu Sans"/>
              <a:cs typeface="Times New Roman" panose="02020603050405020304" pitchFamily="18" charset="0"/>
            </a:endParaRPr>
          </a:p>
          <a:p>
            <a:pPr marL="343080" lvl="1" indent="-342360"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lang="it-IT" sz="2400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Dallari </a:t>
            </a:r>
            <a:r>
              <a:rPr lang="it-IT" sz="2400" cap="small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m., </a:t>
            </a:r>
            <a:r>
              <a:rPr lang="it-IT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Raccontare come pratica di cura, </a:t>
            </a:r>
            <a:r>
              <a:rPr lang="it-IT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it-IT" sz="2400" cap="small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m.campagnaro</a:t>
            </a:r>
            <a:r>
              <a:rPr lang="it-IT" sz="2400" cap="small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-m. </a:t>
            </a:r>
            <a:r>
              <a:rPr lang="it-IT" sz="2400" cap="small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dallari</a:t>
            </a:r>
            <a:r>
              <a:rPr lang="it-IT" sz="2400" cap="small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it-IT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Incanto e racconto nel labirinto delle figura. Albi illustrati e relazione educativa, </a:t>
            </a:r>
            <a:r>
              <a:rPr lang="it-IT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Erickson, Trento, 2013, pp.15-57.</a:t>
            </a:r>
            <a:endParaRPr lang="it-IT" sz="2200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3080" indent="-34236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lang="it-IT" sz="2200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Forster E.M., </a:t>
            </a:r>
            <a:r>
              <a:rPr lang="it-IT" sz="2200" i="1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Aspetti del romanzo</a:t>
            </a:r>
            <a:r>
              <a:rPr lang="it-IT" sz="2200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Prefazione di G. Pontiggia, Milano, Garzanti, 2011</a:t>
            </a:r>
            <a:r>
              <a:rPr lang="it-IT" sz="2200" spc="-1" baseline="30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it-IT" sz="2200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it-IT" sz="2200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3080" indent="-34236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lang="it-IT" sz="2200" spc="-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Gottschall</a:t>
            </a:r>
            <a:r>
              <a:rPr lang="it-IT" sz="2200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J.</a:t>
            </a:r>
            <a:r>
              <a:rPr lang="it-IT" sz="2200" i="1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L’istinto di narrare: Come le storie ci hanno resi umani</a:t>
            </a:r>
            <a:r>
              <a:rPr lang="it-IT" sz="2200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Bollati Boringhieri, Torino, 2014.                  </a:t>
            </a:r>
            <a:endParaRPr lang="it-IT" sz="2200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3080" indent="-342360">
              <a:lnSpc>
                <a:spcPct val="100000"/>
              </a:lnSpc>
              <a:spcBef>
                <a:spcPts val="459"/>
              </a:spcBef>
              <a:buClr>
                <a:srgbClr val="000000"/>
              </a:buClr>
              <a:buFont typeface="Arial"/>
              <a:buChar char="•"/>
            </a:pPr>
            <a:r>
              <a:rPr lang="it-IT" sz="2200" spc="-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Filograsso</a:t>
            </a:r>
            <a:r>
              <a:rPr lang="it-IT" sz="2200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I., </a:t>
            </a:r>
            <a:r>
              <a:rPr lang="it-IT" sz="2200" i="1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Non siamo nati per leggere, </a:t>
            </a:r>
            <a:r>
              <a:rPr lang="it-IT" sz="2200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it-IT" sz="2200" spc="-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S.Fava</a:t>
            </a:r>
            <a:r>
              <a:rPr lang="it-IT" sz="2200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(a cura di) </a:t>
            </a:r>
            <a:r>
              <a:rPr lang="it-IT" sz="2200" i="1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…e il resto vi sarà dato in aggiunta, </a:t>
            </a:r>
            <a:r>
              <a:rPr lang="it-IT" sz="2200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Milano, Vita e Pensiero,2014, pp.280-293.</a:t>
            </a:r>
            <a:endParaRPr lang="it-IT" sz="2200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8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</a:pPr>
            <a:endParaRPr lang="it-IT" sz="2200" b="0" strike="noStrike" spc="-1" dirty="0">
              <a:latin typeface="Arial"/>
            </a:endParaRPr>
          </a:p>
          <a:p>
            <a:pPr marL="343080" indent="-3420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•"/>
            </a:pPr>
            <a:endParaRPr lang="it-IT" sz="20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459"/>
              </a:spcBef>
            </a:pPr>
            <a:endParaRPr lang="it-IT" sz="20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439"/>
              </a:spcBef>
            </a:pPr>
            <a:endParaRPr lang="it-IT" sz="20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641"/>
              </a:spcBef>
            </a:pPr>
            <a:endParaRPr lang="it-IT" sz="20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992300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CustomShape 1"/>
          <p:cNvSpPr/>
          <p:nvPr/>
        </p:nvSpPr>
        <p:spPr>
          <a:xfrm>
            <a:off x="0" y="0"/>
            <a:ext cx="9142920" cy="1051560"/>
          </a:xfrm>
          <a:prstGeom prst="rect">
            <a:avLst/>
          </a:prstGeom>
          <a:solidFill>
            <a:srgbClr val="F2DCDB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it-IT" sz="4400" b="0" strike="noStrike" spc="-1">
                <a:solidFill>
                  <a:srgbClr val="000000"/>
                </a:solidFill>
                <a:latin typeface="Calibri"/>
                <a:ea typeface="DejaVu Sans"/>
              </a:rPr>
              <a:t>BIBLIOGRAFIA critica (essenziale)</a:t>
            </a:r>
            <a:endParaRPr lang="it-IT" sz="4400" b="0" strike="noStrike" spc="-1">
              <a:latin typeface="Arial"/>
            </a:endParaRPr>
          </a:p>
        </p:txBody>
      </p:sp>
      <p:sp>
        <p:nvSpPr>
          <p:cNvPr id="307" name="CustomShape 2"/>
          <p:cNvSpPr/>
          <p:nvPr/>
        </p:nvSpPr>
        <p:spPr>
          <a:xfrm>
            <a:off x="0" y="1052640"/>
            <a:ext cx="9179280" cy="5804280"/>
          </a:xfrm>
          <a:prstGeom prst="rect">
            <a:avLst/>
          </a:prstGeom>
          <a:solidFill>
            <a:srgbClr val="C3D69B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 lnSpcReduction="10000"/>
          </a:bodyPr>
          <a:lstStyle/>
          <a:p>
            <a:pPr marL="108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</a:pPr>
            <a:endParaRPr lang="it-IT" sz="2200" spc="-1" dirty="0">
              <a:latin typeface="Arial"/>
            </a:endParaRPr>
          </a:p>
          <a:p>
            <a:pPr marL="343080" indent="-34236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lang="it-IT" sz="2200" spc="-1" dirty="0">
                <a:solidFill>
                  <a:srgbClr val="000000"/>
                </a:solidFill>
              </a:rPr>
              <a:t>Levorato M.C., </a:t>
            </a:r>
            <a:r>
              <a:rPr lang="it-IT" sz="2200" i="1" spc="-1" dirty="0">
                <a:solidFill>
                  <a:srgbClr val="000000"/>
                </a:solidFill>
              </a:rPr>
              <a:t>Le emozioni della lettura, </a:t>
            </a:r>
            <a:r>
              <a:rPr lang="it-IT" sz="2200" spc="-1" dirty="0">
                <a:solidFill>
                  <a:srgbClr val="000000"/>
                </a:solidFill>
              </a:rPr>
              <a:t>Bologna, Il Mulino, 2000. </a:t>
            </a:r>
            <a:endParaRPr lang="it-IT" sz="2200" spc="-1" dirty="0">
              <a:latin typeface="Arial"/>
            </a:endParaRPr>
          </a:p>
          <a:p>
            <a:pPr marL="343080" indent="-34236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lang="it-IT" sz="2200" spc="-1" dirty="0">
                <a:solidFill>
                  <a:srgbClr val="000000"/>
                </a:solidFill>
              </a:rPr>
              <a:t>Levorato M.C. , </a:t>
            </a:r>
            <a:r>
              <a:rPr lang="it-IT" sz="2200" i="1" spc="-1" dirty="0">
                <a:solidFill>
                  <a:srgbClr val="000000"/>
                </a:solidFill>
              </a:rPr>
              <a:t>Racconti, storie e narrazioni. Un quadro organico dei processi che soggiacciono alla comprensione dei testi. </a:t>
            </a:r>
            <a:r>
              <a:rPr lang="it-IT" sz="2200" spc="-1" dirty="0">
                <a:solidFill>
                  <a:srgbClr val="000000"/>
                </a:solidFill>
              </a:rPr>
              <a:t>Bologna, Il Mulino, 1988. </a:t>
            </a:r>
            <a:endParaRPr lang="it-IT" sz="2200" spc="-1" dirty="0">
              <a:latin typeface="Arial"/>
            </a:endParaRPr>
          </a:p>
          <a:p>
            <a:pPr marL="343080" indent="-3420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•"/>
            </a:pPr>
            <a:r>
              <a:rPr lang="it-IT" sz="2200" spc="-1" dirty="0">
                <a:solidFill>
                  <a:srgbClr val="000000"/>
                </a:solidFill>
                <a:ea typeface="DejaVu Sans"/>
              </a:rPr>
              <a:t>Lollo R., </a:t>
            </a:r>
            <a:r>
              <a:rPr lang="it-IT" sz="2200" i="1" spc="-1" dirty="0">
                <a:solidFill>
                  <a:srgbClr val="000000"/>
                </a:solidFill>
                <a:ea typeface="DejaVu Sans"/>
              </a:rPr>
              <a:t>Questioni epistemologiche e istanze educative, </a:t>
            </a:r>
            <a:r>
              <a:rPr lang="it-IT" sz="2200" spc="-1" dirty="0">
                <a:solidFill>
                  <a:srgbClr val="000000"/>
                </a:solidFill>
                <a:ea typeface="DejaVu Sans"/>
              </a:rPr>
              <a:t>in </a:t>
            </a:r>
            <a:r>
              <a:rPr lang="it-IT" sz="2200" i="1" spc="-1" dirty="0">
                <a:solidFill>
                  <a:srgbClr val="000000"/>
                </a:solidFill>
                <a:ea typeface="DejaVu Sans"/>
              </a:rPr>
              <a:t>La letteratura per l’infanzia oggi, </a:t>
            </a:r>
            <a:r>
              <a:rPr lang="it-IT" sz="2200" spc="-1" dirty="0">
                <a:solidFill>
                  <a:srgbClr val="000000"/>
                </a:solidFill>
                <a:ea typeface="DejaVu Sans"/>
              </a:rPr>
              <a:t>a cura di </a:t>
            </a:r>
            <a:r>
              <a:rPr lang="it-IT" sz="2200" spc="-1" dirty="0" err="1">
                <a:solidFill>
                  <a:srgbClr val="000000"/>
                </a:solidFill>
                <a:ea typeface="DejaVu Sans"/>
              </a:rPr>
              <a:t>A.Ascenzi</a:t>
            </a:r>
            <a:r>
              <a:rPr lang="it-IT" sz="2200" spc="-1" dirty="0">
                <a:solidFill>
                  <a:srgbClr val="000000"/>
                </a:solidFill>
                <a:ea typeface="DejaVu Sans"/>
              </a:rPr>
              <a:t>, Milano, Vita &amp; Pensiero, 2002.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z="22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it-IT" sz="2200" spc="-1" dirty="0" err="1"/>
              <a:t>Lombello</a:t>
            </a:r>
            <a:r>
              <a:rPr lang="it-IT" sz="2200" spc="-1" dirty="0"/>
              <a:t> D</a:t>
            </a:r>
            <a:r>
              <a:rPr lang="it-IT" sz="2200" i="1" spc="-1" dirty="0"/>
              <a:t>., </a:t>
            </a:r>
            <a:r>
              <a:rPr lang="it-IT" sz="2200" i="1" dirty="0">
                <a:effectLst/>
                <a:ea typeface="Times New Roman" panose="02020603050405020304" pitchFamily="18" charset="0"/>
              </a:rPr>
              <a:t>Rileggendo  Hoffmann, </a:t>
            </a:r>
            <a:r>
              <a:rPr lang="it-IT" sz="2200" dirty="0">
                <a:effectLst/>
                <a:ea typeface="Times New Roman" panose="02020603050405020304" pitchFamily="18" charset="0"/>
              </a:rPr>
              <a:t>Anagni, Il </a:t>
            </a:r>
            <a:r>
              <a:rPr lang="it-IT" sz="2200" dirty="0" err="1">
                <a:effectLst/>
                <a:ea typeface="Times New Roman" panose="02020603050405020304" pitchFamily="18" charset="0"/>
              </a:rPr>
              <a:t>Pepeverde</a:t>
            </a:r>
            <a:r>
              <a:rPr lang="it-IT" sz="2200" dirty="0">
                <a:effectLst/>
                <a:ea typeface="Times New Roman" panose="02020603050405020304" pitchFamily="18" charset="0"/>
              </a:rPr>
              <a:t>, </a:t>
            </a:r>
            <a:r>
              <a:rPr lang="it-IT" sz="2200" i="1" dirty="0">
                <a:effectLst/>
                <a:ea typeface="Times New Roman" panose="02020603050405020304" pitchFamily="18" charset="0"/>
              </a:rPr>
              <a:t> </a:t>
            </a:r>
            <a:r>
              <a:rPr lang="it-IT" sz="2200" dirty="0">
                <a:effectLst/>
                <a:ea typeface="Times New Roman" panose="02020603050405020304" pitchFamily="18" charset="0"/>
              </a:rPr>
              <a:t>2012 (ebook),</a:t>
            </a:r>
            <a:r>
              <a:rPr lang="it-IT" sz="22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z="2200" spc="-1" dirty="0"/>
              <a:t> </a:t>
            </a:r>
            <a:r>
              <a:rPr lang="it-IT" sz="2200" spc="-1" dirty="0" err="1"/>
              <a:t>Lombello</a:t>
            </a:r>
            <a:r>
              <a:rPr lang="it-IT" sz="2200" spc="-1" dirty="0"/>
              <a:t> D</a:t>
            </a:r>
            <a:r>
              <a:rPr lang="it-IT" sz="2200" i="1" spc="-1" dirty="0"/>
              <a:t>., </a:t>
            </a:r>
            <a:r>
              <a:rPr lang="it-IT" sz="2200" i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Da donna a (quasi) donna. La  scrittura per ragazze di Giana Anguissola,</a:t>
            </a:r>
            <a:r>
              <a:rPr lang="it-IT" sz="2200" dirty="0">
                <a:effectLst/>
                <a:ea typeface="Times New Roman" panose="02020603050405020304" pitchFamily="18" charset="0"/>
              </a:rPr>
              <a:t> Anagni, Il </a:t>
            </a:r>
            <a:r>
              <a:rPr lang="it-IT" sz="2200" dirty="0" err="1">
                <a:effectLst/>
                <a:ea typeface="Times New Roman" panose="02020603050405020304" pitchFamily="18" charset="0"/>
              </a:rPr>
              <a:t>Pepeverde</a:t>
            </a:r>
            <a:r>
              <a:rPr lang="it-IT" sz="2200" dirty="0">
                <a:effectLst/>
                <a:ea typeface="Times New Roman" panose="02020603050405020304" pitchFamily="18" charset="0"/>
              </a:rPr>
              <a:t>,</a:t>
            </a:r>
            <a:r>
              <a:rPr lang="it-IT" sz="2200" i="1" dirty="0">
                <a:effectLst/>
                <a:ea typeface="Times New Roman" panose="02020603050405020304" pitchFamily="18" charset="0"/>
              </a:rPr>
              <a:t>  </a:t>
            </a:r>
            <a:r>
              <a:rPr lang="it-IT" sz="2200" dirty="0">
                <a:effectLst/>
                <a:ea typeface="Times New Roman" panose="02020603050405020304" pitchFamily="18" charset="0"/>
              </a:rPr>
              <a:t>2014 (ebook);</a:t>
            </a:r>
            <a:endParaRPr lang="it-IT" sz="2200" spc="-1" dirty="0"/>
          </a:p>
          <a:p>
            <a:pPr marL="343080" indent="-342360">
              <a:lnSpc>
                <a:spcPct val="100000"/>
              </a:lnSpc>
              <a:spcBef>
                <a:spcPts val="459"/>
              </a:spcBef>
              <a:buClr>
                <a:srgbClr val="000000"/>
              </a:buClr>
              <a:buFont typeface="Arial"/>
              <a:buChar char="•"/>
            </a:pPr>
            <a:r>
              <a:rPr lang="it-IT" sz="2200" spc="-1" dirty="0">
                <a:solidFill>
                  <a:srgbClr val="000000"/>
                </a:solidFill>
              </a:rPr>
              <a:t>Lombello D</a:t>
            </a:r>
            <a:r>
              <a:rPr lang="it-IT" sz="2200" i="1" spc="-1" dirty="0">
                <a:solidFill>
                  <a:srgbClr val="000000"/>
                </a:solidFill>
              </a:rPr>
              <a:t>.,  La lettura e i suoi legami , </a:t>
            </a:r>
            <a:r>
              <a:rPr lang="it-IT" sz="2200" spc="-1" dirty="0">
                <a:solidFill>
                  <a:srgbClr val="000000"/>
                </a:solidFill>
              </a:rPr>
              <a:t>in </a:t>
            </a:r>
            <a:r>
              <a:rPr lang="it-IT" sz="2200" spc="-1" dirty="0" err="1">
                <a:solidFill>
                  <a:srgbClr val="000000"/>
                </a:solidFill>
              </a:rPr>
              <a:t>S.Fava</a:t>
            </a:r>
            <a:r>
              <a:rPr lang="it-IT" sz="2200" spc="-1" dirty="0">
                <a:solidFill>
                  <a:srgbClr val="000000"/>
                </a:solidFill>
              </a:rPr>
              <a:t> (a cura di) </a:t>
            </a:r>
            <a:r>
              <a:rPr lang="it-IT" sz="2200" i="1" spc="-1" dirty="0">
                <a:solidFill>
                  <a:srgbClr val="000000"/>
                </a:solidFill>
              </a:rPr>
              <a:t>…e il resto vi sarà dato in aggiunta, </a:t>
            </a:r>
            <a:r>
              <a:rPr lang="it-IT" sz="2200" spc="-1" dirty="0">
                <a:solidFill>
                  <a:srgbClr val="000000"/>
                </a:solidFill>
              </a:rPr>
              <a:t>Milano, Vita e Pensiero, 2014, pp.293-304.</a:t>
            </a:r>
          </a:p>
          <a:p>
            <a:pPr marL="343080" indent="-342360">
              <a:lnSpc>
                <a:spcPct val="100000"/>
              </a:lnSpc>
              <a:spcBef>
                <a:spcPts val="459"/>
              </a:spcBef>
              <a:buClr>
                <a:srgbClr val="000000"/>
              </a:buClr>
              <a:buFont typeface="Arial"/>
              <a:buChar char="•"/>
            </a:pPr>
            <a:r>
              <a:rPr lang="it-IT" sz="2200" spc="-1" dirty="0" err="1"/>
              <a:t>Lombello</a:t>
            </a:r>
            <a:r>
              <a:rPr lang="it-IT" sz="2200" spc="-1" dirty="0"/>
              <a:t> D., </a:t>
            </a:r>
            <a:r>
              <a:rPr lang="it-IT" sz="2200" i="1" spc="-1" dirty="0"/>
              <a:t>«Creature» da paura: Coppelia e </a:t>
            </a:r>
            <a:r>
              <a:rPr lang="it-IT" sz="2200" i="1" spc="-1" dirty="0" err="1"/>
              <a:t>Argilla.Hoffmann</a:t>
            </a:r>
            <a:r>
              <a:rPr lang="it-IT" sz="2200" i="1" spc="-1" dirty="0"/>
              <a:t> e Almond a confronto</a:t>
            </a:r>
            <a:r>
              <a:rPr lang="it-IT" sz="2200" spc="-1" dirty="0"/>
              <a:t>, in Bellatalla L., Marescotti E. (a cura di), </a:t>
            </a:r>
            <a:r>
              <a:rPr lang="it-IT" sz="2200" i="1" spc="-1" dirty="0"/>
              <a:t>Tra scienza e storia dell’educazione. In dialogo con Giovanni Genovesi</a:t>
            </a:r>
            <a:r>
              <a:rPr lang="it-IT" sz="2200" spc="-1" dirty="0"/>
              <a:t> , Roma Anicia, 2021, pp.77-93.</a:t>
            </a:r>
          </a:p>
          <a:p>
            <a:pPr marL="343080" indent="-342360">
              <a:lnSpc>
                <a:spcPct val="100000"/>
              </a:lnSpc>
              <a:spcBef>
                <a:spcPts val="459"/>
              </a:spcBef>
              <a:buClr>
                <a:srgbClr val="000000"/>
              </a:buClr>
              <a:buFont typeface="Arial"/>
              <a:buChar char="•"/>
            </a:pPr>
            <a:r>
              <a:rPr lang="it-IT" sz="2200" spc="-1" dirty="0">
                <a:solidFill>
                  <a:srgbClr val="000000"/>
                </a:solidFill>
              </a:rPr>
              <a:t>Pennac D., </a:t>
            </a:r>
            <a:r>
              <a:rPr lang="it-IT" sz="2200" i="1" spc="-1" dirty="0">
                <a:solidFill>
                  <a:srgbClr val="000000"/>
                </a:solidFill>
              </a:rPr>
              <a:t>Diario di scuola, </a:t>
            </a:r>
            <a:r>
              <a:rPr lang="it-IT" sz="2200" spc="-1" dirty="0">
                <a:solidFill>
                  <a:srgbClr val="000000"/>
                </a:solidFill>
              </a:rPr>
              <a:t>Milano, Feltrinelli, 2008.</a:t>
            </a:r>
            <a:endParaRPr lang="it-IT" sz="2200" spc="-1" dirty="0">
              <a:latin typeface="Arial"/>
            </a:endParaRPr>
          </a:p>
          <a:p>
            <a:pPr marL="108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</a:pPr>
            <a:endParaRPr lang="it-IT" sz="2200" b="0" strike="noStrike" spc="-1" dirty="0">
              <a:latin typeface="Arial"/>
            </a:endParaRPr>
          </a:p>
          <a:p>
            <a:pPr marL="343080" indent="-3420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•"/>
            </a:pPr>
            <a:endParaRPr lang="it-IT" sz="20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459"/>
              </a:spcBef>
            </a:pPr>
            <a:endParaRPr lang="it-IT" sz="20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439"/>
              </a:spcBef>
            </a:pPr>
            <a:endParaRPr lang="it-IT" sz="20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641"/>
              </a:spcBef>
            </a:pPr>
            <a:endParaRPr lang="it-IT" sz="20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762875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CustomShape 1"/>
          <p:cNvSpPr/>
          <p:nvPr/>
        </p:nvSpPr>
        <p:spPr>
          <a:xfrm>
            <a:off x="0" y="0"/>
            <a:ext cx="9142920" cy="1416600"/>
          </a:xfrm>
          <a:prstGeom prst="rect">
            <a:avLst/>
          </a:prstGeom>
          <a:solidFill>
            <a:srgbClr val="F2DCDB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it-IT" sz="4400" b="0" strike="noStrike" spc="-1">
                <a:solidFill>
                  <a:srgbClr val="000000"/>
                </a:solidFill>
                <a:latin typeface="Calibri"/>
                <a:ea typeface="DejaVu Sans"/>
              </a:rPr>
              <a:t>BIBLIOGRAFIA critica (essenziale)</a:t>
            </a:r>
            <a:endParaRPr lang="it-IT" sz="4400" b="0" strike="noStrike" spc="-1">
              <a:latin typeface="Arial"/>
            </a:endParaRPr>
          </a:p>
        </p:txBody>
      </p:sp>
      <p:sp>
        <p:nvSpPr>
          <p:cNvPr id="309" name="CustomShape 2"/>
          <p:cNvSpPr/>
          <p:nvPr/>
        </p:nvSpPr>
        <p:spPr>
          <a:xfrm>
            <a:off x="0" y="1412640"/>
            <a:ext cx="9179280" cy="5444280"/>
          </a:xfrm>
          <a:prstGeom prst="rect">
            <a:avLst/>
          </a:prstGeom>
          <a:solidFill>
            <a:srgbClr val="C3D69B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 fontScale="85000" lnSpcReduction="20000"/>
          </a:bodyPr>
          <a:lstStyle/>
          <a:p>
            <a:pPr marL="343080" lvl="1" indent="-342000">
              <a:lnSpc>
                <a:spcPct val="100000"/>
              </a:lnSpc>
              <a:spcBef>
                <a:spcPts val="459"/>
              </a:spcBef>
              <a:buClr>
                <a:srgbClr val="000000"/>
              </a:buClr>
              <a:buFont typeface="Arial"/>
              <a:buChar char="•"/>
            </a:pPr>
            <a:r>
              <a:rPr lang="it-IT" sz="23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Maragliano R., </a:t>
            </a:r>
            <a:r>
              <a:rPr lang="it-IT" sz="2300" b="0" i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Il social reading nell’educazione</a:t>
            </a:r>
            <a:r>
              <a:rPr lang="it-IT" sz="23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, </a:t>
            </a:r>
            <a:r>
              <a:rPr lang="it-IT" sz="2300" b="0" i="1" u="sng" strike="noStrike" spc="-1" dirty="0">
                <a:solidFill>
                  <a:srgbClr val="0000FF"/>
                </a:solidFill>
                <a:uFillTx/>
                <a:latin typeface="Calibri"/>
                <a:ea typeface="DejaVu Sans"/>
                <a:hlinkClick r:id="rId2"/>
              </a:rPr>
              <a:t>https://www.slideshare.net/RobertoMaragliano/il-social-reading</a:t>
            </a:r>
            <a:endParaRPr lang="it-IT" sz="2300" b="0" strike="noStrike" spc="-1" dirty="0">
              <a:latin typeface="Arial"/>
            </a:endParaRPr>
          </a:p>
          <a:p>
            <a:pPr marL="343080" lvl="1" indent="-342000">
              <a:lnSpc>
                <a:spcPct val="100000"/>
              </a:lnSpc>
              <a:spcBef>
                <a:spcPts val="459"/>
              </a:spcBef>
              <a:buClr>
                <a:srgbClr val="000000"/>
              </a:buClr>
              <a:buFont typeface="Arial"/>
              <a:buChar char="•"/>
            </a:pPr>
            <a:r>
              <a:rPr lang="it-IT" sz="23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Marini G., </a:t>
            </a:r>
            <a:r>
              <a:rPr lang="it-IT" sz="2300" b="0" i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Digital Storytelling: cos’è, come utilizzarlo nella didattica, con quali strumenti si realizza</a:t>
            </a:r>
            <a:r>
              <a:rPr lang="it-IT" sz="23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, </a:t>
            </a:r>
            <a:r>
              <a:rPr lang="it-IT" sz="2300" b="0" u="sng" strike="noStrike" spc="-1" dirty="0">
                <a:solidFill>
                  <a:srgbClr val="0000FF"/>
                </a:solidFill>
                <a:uFillTx/>
                <a:latin typeface="Calibri"/>
                <a:ea typeface="DejaVu Sans"/>
                <a:hlinkClick r:id="rId3"/>
              </a:rPr>
              <a:t>https://insegnantiduepuntozero.wordpress.com</a:t>
            </a:r>
            <a:r>
              <a:rPr lang="it-IT" sz="2300" b="0" u="sng" strike="noStrike" spc="-1" dirty="0">
                <a:solidFill>
                  <a:srgbClr val="000000"/>
                </a:solidFill>
                <a:uFillTx/>
                <a:latin typeface="Calibri"/>
                <a:ea typeface="DejaVu Sans"/>
              </a:rPr>
              <a:t>)</a:t>
            </a:r>
            <a:endParaRPr lang="it-IT" sz="2300" b="0" strike="noStrike" spc="-1" dirty="0">
              <a:latin typeface="Arial"/>
            </a:endParaRPr>
          </a:p>
          <a:p>
            <a:pPr marL="343080" lvl="1" indent="-3420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lang="it-IT" sz="2400" b="0" strike="noStrike" cap="small" spc="-1" dirty="0">
                <a:solidFill>
                  <a:srgbClr val="000000"/>
                </a:solidFill>
                <a:latin typeface="Calibri"/>
                <a:ea typeface="DejaVu Sans"/>
              </a:rPr>
              <a:t>M</a:t>
            </a:r>
            <a:r>
              <a:rPr lang="it-IT" sz="2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ortari </a:t>
            </a:r>
            <a:r>
              <a:rPr lang="it-IT" sz="2400" b="0" strike="noStrike" cap="small" spc="-1" dirty="0">
                <a:solidFill>
                  <a:srgbClr val="000000"/>
                </a:solidFill>
                <a:latin typeface="Calibri"/>
                <a:ea typeface="DejaVu Sans"/>
              </a:rPr>
              <a:t>l.</a:t>
            </a:r>
            <a:r>
              <a:rPr lang="it-IT" sz="2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, </a:t>
            </a:r>
            <a:r>
              <a:rPr lang="it-IT" sz="2400" b="0" i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La pratica dell’aver cura</a:t>
            </a:r>
            <a:r>
              <a:rPr lang="it-IT" sz="2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,  Milano, B. Mondadori, 2006.</a:t>
            </a:r>
            <a:endParaRPr lang="it-IT" sz="2400" b="0" strike="noStrike" spc="-1" dirty="0">
              <a:latin typeface="Arial"/>
            </a:endParaRPr>
          </a:p>
          <a:p>
            <a:pPr marL="343080" indent="-342000">
              <a:lnSpc>
                <a:spcPct val="100000"/>
              </a:lnSpc>
              <a:spcBef>
                <a:spcPts val="459"/>
              </a:spcBef>
              <a:buClr>
                <a:srgbClr val="000000"/>
              </a:buClr>
              <a:buFont typeface="Arial"/>
              <a:buChar char="•"/>
            </a:pPr>
            <a:r>
              <a:rPr lang="it-IT" sz="23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Nardi A., </a:t>
            </a:r>
            <a:r>
              <a:rPr lang="it-IT" sz="2300" b="0" i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Lettura digitale vs lettura tradizionale: implicazioni cognitive  e stato della ricerca </a:t>
            </a:r>
            <a:r>
              <a:rPr lang="it-IT" sz="2300" b="0" i="1" u="sng" strike="noStrike" spc="-1" dirty="0">
                <a:solidFill>
                  <a:srgbClr val="0000FF"/>
                </a:solidFill>
                <a:uFillTx/>
                <a:latin typeface="Calibri"/>
                <a:ea typeface="DejaVu Sans"/>
                <a:hlinkClick r:id="rId4"/>
              </a:rPr>
              <a:t>http://www.fupress.net/index.php/formare/article/view/15434</a:t>
            </a:r>
            <a:endParaRPr lang="it-IT" sz="2300" b="0" strike="noStrike" spc="-1" dirty="0">
              <a:latin typeface="Arial"/>
            </a:endParaRPr>
          </a:p>
          <a:p>
            <a:pPr marL="343080" indent="-342000">
              <a:lnSpc>
                <a:spcPct val="100000"/>
              </a:lnSpc>
              <a:spcBef>
                <a:spcPts val="479"/>
              </a:spcBef>
              <a:buClr>
                <a:srgbClr val="222222"/>
              </a:buClr>
              <a:buFont typeface="Arial"/>
              <a:buChar char="•"/>
            </a:pPr>
            <a:r>
              <a:rPr lang="it-IT" sz="2400" b="0" strike="noStrike" spc="-1" dirty="0">
                <a:solidFill>
                  <a:srgbClr val="222222"/>
                </a:solidFill>
                <a:latin typeface="Calibri"/>
                <a:ea typeface="Calibri"/>
              </a:rPr>
              <a:t>Paladin L., Valentino Merletti R., </a:t>
            </a:r>
            <a:r>
              <a:rPr lang="it-IT" sz="2400" b="0" i="1" strike="noStrike" spc="-1" dirty="0">
                <a:solidFill>
                  <a:srgbClr val="222222"/>
                </a:solidFill>
                <a:latin typeface="Calibri"/>
                <a:ea typeface="Calibri"/>
              </a:rPr>
              <a:t>Nati sotto il segno dei libri</a:t>
            </a:r>
            <a:r>
              <a:rPr lang="it-IT" sz="2400" b="0" strike="noStrike" spc="-1" dirty="0">
                <a:solidFill>
                  <a:srgbClr val="222222"/>
                </a:solidFill>
                <a:latin typeface="Calibri"/>
                <a:ea typeface="Calibri"/>
              </a:rPr>
              <a:t>, Campi Bisenzio (FI), IDEST, 2015.</a:t>
            </a:r>
          </a:p>
          <a:p>
            <a:pPr marL="343080" indent="-342000">
              <a:spcBef>
                <a:spcPts val="479"/>
              </a:spcBef>
              <a:buClr>
                <a:srgbClr val="222222"/>
              </a:buClr>
              <a:buFont typeface="Arial"/>
              <a:buChar char="•"/>
            </a:pPr>
            <a:r>
              <a:rPr lang="it-IT" sz="2400" b="0" strike="noStrike" spc="-1" dirty="0">
                <a:solidFill>
                  <a:srgbClr val="222222"/>
                </a:solidFill>
                <a:latin typeface="Calibri"/>
                <a:ea typeface="Calibri"/>
              </a:rPr>
              <a:t>Paladin L., </a:t>
            </a:r>
            <a:r>
              <a:rPr lang="it-IT" sz="2400" b="0" i="1" strike="noStrike" spc="-1" dirty="0">
                <a:solidFill>
                  <a:srgbClr val="222222"/>
                </a:solidFill>
                <a:latin typeface="Calibri"/>
                <a:ea typeface="Calibri"/>
              </a:rPr>
              <a:t>Vivere la lettura. Come legge il cervello del bambino da zero a sei anni</a:t>
            </a:r>
            <a:r>
              <a:rPr lang="it-IT" sz="2400" b="0" strike="noStrike" spc="-1" dirty="0">
                <a:solidFill>
                  <a:srgbClr val="222222"/>
                </a:solidFill>
                <a:latin typeface="Calibri"/>
                <a:ea typeface="Calibri"/>
              </a:rPr>
              <a:t>, Campi Bisenzio (FI), IDEST, 2021.</a:t>
            </a:r>
          </a:p>
          <a:p>
            <a:pPr marL="343080" indent="-342000">
              <a:spcBef>
                <a:spcPts val="479"/>
              </a:spcBef>
              <a:buClr>
                <a:srgbClr val="222222"/>
              </a:buClr>
              <a:buFont typeface="Arial"/>
              <a:buChar char="•"/>
            </a:pPr>
            <a:r>
              <a:rPr lang="it-IT" sz="2400" b="0" strike="noStrike" spc="-1" dirty="0">
                <a:solidFill>
                  <a:srgbClr val="222222"/>
                </a:solidFill>
                <a:latin typeface="Calibri"/>
                <a:ea typeface="Calibri"/>
              </a:rPr>
              <a:t>Paladin </a:t>
            </a:r>
            <a:r>
              <a:rPr lang="it-IT" sz="2400" b="0" strike="noStrike" spc="-1" dirty="0" err="1">
                <a:solidFill>
                  <a:srgbClr val="222222"/>
                </a:solidFill>
                <a:latin typeface="Calibri"/>
                <a:ea typeface="Calibri"/>
              </a:rPr>
              <a:t>L.,</a:t>
            </a:r>
            <a:r>
              <a:rPr lang="it-IT" sz="2400" b="0" i="1" strike="noStrike" spc="-1" dirty="0" err="1">
                <a:solidFill>
                  <a:srgbClr val="222222"/>
                </a:solidFill>
                <a:latin typeface="Calibri"/>
                <a:ea typeface="Calibri"/>
              </a:rPr>
              <a:t>La</a:t>
            </a:r>
            <a:r>
              <a:rPr lang="it-IT" sz="2400" b="0" i="1" strike="noStrike" spc="-1" dirty="0">
                <a:solidFill>
                  <a:srgbClr val="222222"/>
                </a:solidFill>
                <a:latin typeface="Calibri"/>
                <a:ea typeface="Calibri"/>
              </a:rPr>
              <a:t> biblioteca dei piccoli. Spezi per leggere e da raccontare zero-5, </a:t>
            </a:r>
            <a:r>
              <a:rPr lang="it-IT" sz="2400" b="0" strike="noStrike" spc="-1" dirty="0" err="1">
                <a:solidFill>
                  <a:srgbClr val="222222"/>
                </a:solidFill>
                <a:latin typeface="Calibri"/>
                <a:ea typeface="Calibri"/>
              </a:rPr>
              <a:t>AnciLab</a:t>
            </a:r>
            <a:r>
              <a:rPr lang="it-IT" sz="2400" b="0" strike="noStrike" spc="-1" dirty="0">
                <a:solidFill>
                  <a:srgbClr val="222222"/>
                </a:solidFill>
                <a:latin typeface="Calibri"/>
                <a:ea typeface="Calibri"/>
              </a:rPr>
              <a:t> https://www.ancilab.it/la-biblioteca-dei-piccoli/.</a:t>
            </a:r>
            <a:endParaRPr lang="it-IT" sz="2400" b="0" strike="noStrike" spc="-1" dirty="0">
              <a:latin typeface="Arial"/>
            </a:endParaRPr>
          </a:p>
          <a:p>
            <a:pPr marL="343080" indent="-3420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lang="it-IT" sz="24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Piper A., </a:t>
            </a:r>
            <a:r>
              <a:rPr lang="it-IT" sz="24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Il libro era lì. La lettura nell’era digitale</a:t>
            </a:r>
            <a:r>
              <a:rPr lang="it-IT" sz="24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, Milano, </a:t>
            </a:r>
            <a:r>
              <a:rPr lang="it-IT" sz="24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FrancoAngeli</a:t>
            </a:r>
            <a:r>
              <a:rPr lang="it-IT" sz="24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, 2013.</a:t>
            </a:r>
            <a:endParaRPr lang="it-IT" sz="2400" b="0" strike="noStrike" spc="-1" dirty="0">
              <a:latin typeface="Arial"/>
            </a:endParaRPr>
          </a:p>
          <a:p>
            <a:pPr marL="343080" indent="-342000">
              <a:lnSpc>
                <a:spcPct val="100000"/>
              </a:lnSpc>
              <a:spcBef>
                <a:spcPts val="519"/>
              </a:spcBef>
              <a:buClr>
                <a:srgbClr val="000000"/>
              </a:buClr>
              <a:buFont typeface="Arial"/>
              <a:buChar char="•"/>
            </a:pPr>
            <a:r>
              <a:rPr lang="it-IT" sz="26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Severgnini B., </a:t>
            </a:r>
            <a:r>
              <a:rPr lang="it-IT" sz="26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La generazione della lettura breve </a:t>
            </a:r>
            <a:endParaRPr lang="it-IT" sz="2600" b="0" strike="noStrike" spc="-1" dirty="0">
              <a:latin typeface="Arial"/>
            </a:endParaRPr>
          </a:p>
          <a:p>
            <a:pPr marL="457200">
              <a:lnSpc>
                <a:spcPct val="100000"/>
              </a:lnSpc>
              <a:spcBef>
                <a:spcPts val="519"/>
              </a:spcBef>
            </a:pPr>
            <a:r>
              <a:rPr lang="it-IT" sz="2600" b="0" u="sng" strike="noStrike" spc="-1" dirty="0">
                <a:solidFill>
                  <a:srgbClr val="0000FF"/>
                </a:solidFill>
                <a:uFillTx/>
                <a:latin typeface="Calibri"/>
                <a:ea typeface="Calibri"/>
                <a:hlinkClick r:id="rId5"/>
              </a:rPr>
              <a:t>https://www.corriere.it/sette/editoriali/severgnini-beppe/2013-01-generazione-lettura-breve_1894e468-5342-11e2-9db6-5f0af8902a56.shtml</a:t>
            </a:r>
            <a:endParaRPr lang="it-IT" sz="2600" b="0" strike="noStrike" spc="-1" dirty="0">
              <a:latin typeface="Arial"/>
            </a:endParaRPr>
          </a:p>
          <a:p>
            <a:pPr marL="343080" indent="-3420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lang="it-IT" sz="24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Simone R., </a:t>
            </a:r>
            <a:r>
              <a:rPr lang="it-IT" sz="24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Presi nella rete. La mente ai tempi del web</a:t>
            </a:r>
            <a:r>
              <a:rPr lang="it-IT" sz="24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, Milano, Garzanti, 2012 </a:t>
            </a:r>
            <a:endParaRPr lang="it-IT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479"/>
              </a:spcBef>
            </a:pPr>
            <a:endParaRPr lang="it-IT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479"/>
              </a:spcBef>
            </a:pPr>
            <a:endParaRPr lang="it-IT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641"/>
              </a:spcBef>
            </a:pPr>
            <a:endParaRPr lang="it-IT" sz="24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6294934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CustomShape 1"/>
          <p:cNvSpPr/>
          <p:nvPr/>
        </p:nvSpPr>
        <p:spPr>
          <a:xfrm>
            <a:off x="0" y="0"/>
            <a:ext cx="9142920" cy="1416600"/>
          </a:xfrm>
          <a:prstGeom prst="rect">
            <a:avLst/>
          </a:prstGeom>
          <a:solidFill>
            <a:srgbClr val="F2DCDB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lnSpcReduction="10000"/>
          </a:bodyPr>
          <a:lstStyle/>
          <a:p>
            <a:pPr algn="ctr">
              <a:lnSpc>
                <a:spcPct val="100000"/>
              </a:lnSpc>
            </a:pPr>
            <a:r>
              <a:rPr lang="it-IT" sz="4400" b="0" strike="noStrike" spc="-1">
                <a:solidFill>
                  <a:srgbClr val="000000"/>
                </a:solidFill>
                <a:latin typeface="Calibri"/>
                <a:ea typeface="DejaVu Sans"/>
              </a:rPr>
              <a:t>BIBLIOGRAFIA di opere e</a:t>
            </a:r>
            <a:br/>
            <a:r>
              <a:rPr lang="it-IT" sz="4400" b="0" strike="noStrike" spc="-1">
                <a:solidFill>
                  <a:srgbClr val="000000"/>
                </a:solidFill>
                <a:latin typeface="Calibri"/>
                <a:ea typeface="DejaVu Sans"/>
              </a:rPr>
              <a:t>sitografia (essenziale)</a:t>
            </a:r>
            <a:endParaRPr lang="it-IT" sz="4400" b="0" strike="noStrike" spc="-1">
              <a:latin typeface="Arial"/>
            </a:endParaRPr>
          </a:p>
        </p:txBody>
      </p:sp>
      <p:sp>
        <p:nvSpPr>
          <p:cNvPr id="311" name="CustomShape 2"/>
          <p:cNvSpPr/>
          <p:nvPr/>
        </p:nvSpPr>
        <p:spPr>
          <a:xfrm>
            <a:off x="0" y="1412640"/>
            <a:ext cx="9179280" cy="5444280"/>
          </a:xfrm>
          <a:prstGeom prst="rect">
            <a:avLst/>
          </a:prstGeom>
          <a:solidFill>
            <a:srgbClr val="C3D69B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 fontScale="70000" lnSpcReduction="20000"/>
          </a:bodyPr>
          <a:lstStyle/>
          <a:p>
            <a:pPr>
              <a:lnSpc>
                <a:spcPct val="100000"/>
              </a:lnSpc>
              <a:spcBef>
                <a:spcPts val="641"/>
              </a:spcBef>
            </a:pPr>
            <a:r>
              <a:rPr lang="it-IT" sz="3200" b="0" strike="noStrike" spc="-1">
                <a:solidFill>
                  <a:srgbClr val="000000"/>
                </a:solidFill>
                <a:latin typeface="Calibri"/>
                <a:ea typeface="DejaVu Sans"/>
              </a:rPr>
              <a:t>Esistono App, ebook, enhanced ebook,versioni in digitale su youtube, booktrailer</a:t>
            </a:r>
            <a:endParaRPr lang="it-IT" sz="3200" b="0" strike="noStrike" spc="-1">
              <a:latin typeface="Arial"/>
            </a:endParaRPr>
          </a:p>
          <a:p>
            <a:pPr marL="343080" indent="-3420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it-IT" sz="3200" b="0" strike="noStrike" spc="-1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it-IT" sz="3200" b="0" i="1" strike="noStrike" spc="-1">
                <a:solidFill>
                  <a:srgbClr val="000000"/>
                </a:solidFill>
                <a:latin typeface="Calibri"/>
                <a:ea typeface="DejaVu Sans"/>
              </a:rPr>
              <a:t>Il piccolo bruco mai sazio </a:t>
            </a:r>
            <a:r>
              <a:rPr lang="it-IT" sz="3200" b="0" strike="noStrike" spc="-1">
                <a:solidFill>
                  <a:srgbClr val="000000"/>
                </a:solidFill>
                <a:latin typeface="Calibri"/>
                <a:ea typeface="DejaVu Sans"/>
              </a:rPr>
              <a:t>(Eric Carle)</a:t>
            </a:r>
            <a:endParaRPr lang="it-IT" sz="3200" b="0" strike="noStrike" spc="-1">
              <a:latin typeface="Arial"/>
            </a:endParaRPr>
          </a:p>
          <a:p>
            <a:pPr marL="343080" indent="-3420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it-IT" sz="3200" b="0" i="1" strike="noStrike" spc="-1">
                <a:solidFill>
                  <a:srgbClr val="000000"/>
                </a:solidFill>
                <a:latin typeface="Calibri"/>
                <a:ea typeface="DejaVu Sans"/>
              </a:rPr>
              <a:t>Il pentolino di Antonino </a:t>
            </a:r>
            <a:r>
              <a:rPr lang="it-IT" sz="3200" b="0" strike="noStrike" spc="-1">
                <a:solidFill>
                  <a:srgbClr val="000000"/>
                </a:solidFill>
                <a:latin typeface="Calibri"/>
                <a:ea typeface="DejaVu Sans"/>
              </a:rPr>
              <a:t>(Isabelle Carrier, Kite)</a:t>
            </a:r>
            <a:endParaRPr lang="it-IT" sz="3200" b="0" strike="noStrike" spc="-1">
              <a:latin typeface="Arial"/>
            </a:endParaRPr>
          </a:p>
          <a:p>
            <a:pPr marL="343080" indent="-3420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it-IT" sz="3200" b="0" i="1" strike="noStrike" spc="-1">
                <a:solidFill>
                  <a:srgbClr val="000000"/>
                </a:solidFill>
                <a:latin typeface="Calibri"/>
                <a:ea typeface="DejaVu Sans"/>
              </a:rPr>
              <a:t>Acquaria </a:t>
            </a:r>
            <a:r>
              <a:rPr lang="it-IT" sz="3200" b="0" strike="noStrike" spc="-1">
                <a:solidFill>
                  <a:srgbClr val="000000"/>
                </a:solidFill>
                <a:latin typeface="Calibri"/>
                <a:ea typeface="DejaVu Sans"/>
              </a:rPr>
              <a:t>(Gek Tessaro, Artebambini)</a:t>
            </a:r>
            <a:endParaRPr lang="it-IT" sz="3200" b="0" strike="noStrike" spc="-1">
              <a:latin typeface="Arial"/>
            </a:endParaRPr>
          </a:p>
          <a:p>
            <a:pPr marL="343080" indent="-3420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it-IT" sz="3200" b="0" i="1" strike="noStrike" spc="-1">
                <a:solidFill>
                  <a:srgbClr val="000000"/>
                </a:solidFill>
                <a:latin typeface="Calibri"/>
                <a:ea typeface="DejaVu Sans"/>
              </a:rPr>
              <a:t>La zuppa di sasso-(</a:t>
            </a:r>
            <a:r>
              <a:rPr lang="it-IT" sz="3200" b="0" strike="noStrike" spc="-1">
                <a:solidFill>
                  <a:srgbClr val="000000"/>
                </a:solidFill>
                <a:latin typeface="Calibri"/>
                <a:ea typeface="DejaVu Sans"/>
              </a:rPr>
              <a:t>Anais Vaugelade, Babalibri)</a:t>
            </a:r>
            <a:endParaRPr lang="it-IT" sz="32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641"/>
              </a:spcBef>
            </a:pPr>
            <a:r>
              <a:rPr lang="it-IT" sz="3200" b="0" u="sng" strike="noStrike" spc="-1">
                <a:solidFill>
                  <a:srgbClr val="0000FF"/>
                </a:solidFill>
                <a:uFillTx/>
                <a:latin typeface="Calibri"/>
                <a:ea typeface="DejaVu Sans"/>
                <a:hlinkClick r:id="rId2"/>
              </a:rPr>
              <a:t>https://www.youtube.com/watch?v=akyGNZXHiX8</a:t>
            </a:r>
            <a:endParaRPr lang="it-IT" sz="3200" b="0" strike="noStrike" spc="-1">
              <a:latin typeface="Arial"/>
            </a:endParaRPr>
          </a:p>
          <a:p>
            <a:pPr marL="343080" indent="-3420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it-IT" sz="3200" b="0" i="1" strike="noStrike" spc="-1">
                <a:solidFill>
                  <a:srgbClr val="000000"/>
                </a:solidFill>
                <a:latin typeface="Calibri"/>
                <a:ea typeface="DejaVu Sans"/>
              </a:rPr>
              <a:t>La città </a:t>
            </a:r>
            <a:r>
              <a:rPr lang="it-IT" sz="3200" b="0" strike="noStrike" spc="-1">
                <a:solidFill>
                  <a:srgbClr val="000000"/>
                </a:solidFill>
                <a:latin typeface="Calibri"/>
                <a:ea typeface="DejaVu Sans"/>
              </a:rPr>
              <a:t>(Armin Greder , Orecchio acerbo)</a:t>
            </a:r>
            <a:endParaRPr lang="it-IT" sz="32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641"/>
              </a:spcBef>
            </a:pPr>
            <a:r>
              <a:rPr lang="it-IT" sz="3200" b="0" u="sng" strike="noStrike" spc="-1">
                <a:solidFill>
                  <a:srgbClr val="0000FF"/>
                </a:solidFill>
                <a:uFillTx/>
                <a:latin typeface="Calibri"/>
                <a:ea typeface="DejaVu Sans"/>
                <a:hlinkClick r:id="rId3"/>
              </a:rPr>
              <a:t>https://www.youtube.com/watch?v=XZ8n7W_yFtY</a:t>
            </a:r>
            <a:endParaRPr lang="it-IT" sz="32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641"/>
              </a:spcBef>
            </a:pPr>
            <a:endParaRPr lang="it-IT" sz="3200" b="0" strike="noStrike" spc="-1">
              <a:latin typeface="Arial"/>
            </a:endParaRPr>
          </a:p>
          <a:p>
            <a:pPr marL="343080" indent="-3420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it-IT" sz="3200" b="0" strike="noStrike" spc="-1">
                <a:solidFill>
                  <a:srgbClr val="000000"/>
                </a:solidFill>
                <a:latin typeface="Calibri"/>
                <a:ea typeface="DejaVu Sans"/>
              </a:rPr>
              <a:t>La serie delle Casa editrice Minibombo</a:t>
            </a:r>
            <a:endParaRPr lang="it-IT" sz="32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641"/>
              </a:spcBef>
            </a:pPr>
            <a:r>
              <a:rPr lang="it-IT" sz="3200" b="0" strike="noStrike" spc="-1">
                <a:solidFill>
                  <a:srgbClr val="000000"/>
                </a:solidFill>
                <a:latin typeface="Calibri"/>
                <a:ea typeface="DejaVu Sans"/>
              </a:rPr>
              <a:t>(</a:t>
            </a:r>
            <a:r>
              <a:rPr lang="it-IT" sz="3200" b="0" u="sng" strike="noStrike" spc="-1">
                <a:solidFill>
                  <a:srgbClr val="0000FF"/>
                </a:solidFill>
                <a:uFillTx/>
                <a:latin typeface="Calibri"/>
                <a:ea typeface="DejaVu Sans"/>
                <a:hlinkClick r:id="rId4"/>
              </a:rPr>
              <a:t>https://www.facebook.com/394660497245074/videos/1421112361266544/</a:t>
            </a:r>
            <a:r>
              <a:rPr lang="it-IT" sz="3200" b="0" strike="noStrike" spc="-1">
                <a:solidFill>
                  <a:srgbClr val="000000"/>
                </a:solidFill>
                <a:latin typeface="Calibri"/>
                <a:ea typeface="DejaVu Sans"/>
              </a:rPr>
              <a:t>) </a:t>
            </a:r>
            <a:endParaRPr lang="it-IT" sz="32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641"/>
              </a:spcBef>
            </a:pPr>
            <a:endParaRPr lang="it-IT" sz="3200" b="0" strike="noStrike" spc="-1">
              <a:latin typeface="Arial"/>
            </a:endParaRPr>
          </a:p>
          <a:p>
            <a:pPr marL="343080" indent="-3420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it-IT" sz="3200" b="0" strike="noStrike" spc="-1">
                <a:solidFill>
                  <a:srgbClr val="000000"/>
                </a:solidFill>
                <a:latin typeface="Calibri"/>
                <a:ea typeface="DejaVu Sans"/>
              </a:rPr>
              <a:t>Laboratorio di Comunicazione e Narratività dell'Università degli Studi di Trento-Marco Dallari </a:t>
            </a:r>
            <a:r>
              <a:rPr lang="it-IT" sz="3200" b="0" u="sng" strike="noStrike" spc="-1">
                <a:solidFill>
                  <a:srgbClr val="0000FF"/>
                </a:solidFill>
                <a:uFillTx/>
                <a:latin typeface="Calibri"/>
                <a:ea typeface="DejaVu Sans"/>
                <a:hlinkClick r:id="rId5"/>
              </a:rPr>
              <a:t>https://www.youtube.com/watch?v=XTGifVOYzBw</a:t>
            </a:r>
            <a:endParaRPr lang="it-IT" sz="32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641"/>
              </a:spcBef>
            </a:pPr>
            <a:endParaRPr lang="it-IT" sz="32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479"/>
              </a:spcBef>
            </a:pPr>
            <a:endParaRPr lang="it-IT" sz="32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479"/>
              </a:spcBef>
            </a:pPr>
            <a:endParaRPr lang="it-IT" sz="32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641"/>
              </a:spcBef>
            </a:pPr>
            <a:endParaRPr lang="it-IT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772914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CustomShape 1"/>
          <p:cNvSpPr/>
          <p:nvPr/>
        </p:nvSpPr>
        <p:spPr>
          <a:xfrm>
            <a:off x="0" y="0"/>
            <a:ext cx="9143280" cy="1051920"/>
          </a:xfrm>
          <a:prstGeom prst="rect">
            <a:avLst/>
          </a:prstGeom>
          <a:solidFill>
            <a:srgbClr val="B9CDE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it-IT" sz="4400" b="0" strike="noStrike" spc="-1">
                <a:solidFill>
                  <a:srgbClr val="000000"/>
                </a:solidFill>
                <a:latin typeface="Calibri"/>
              </a:rPr>
              <a:t>I</a:t>
            </a:r>
            <a:r>
              <a:rPr lang="it-IT" sz="3600" b="0" strike="noStrike" spc="-1">
                <a:solidFill>
                  <a:srgbClr val="000000"/>
                </a:solidFill>
                <a:latin typeface="Calibri"/>
              </a:rPr>
              <a:t>l bisogno di storie dagli albori dell’umanità…</a:t>
            </a:r>
            <a:endParaRPr lang="it-IT" sz="3600" b="0" strike="noStrike" spc="-1">
              <a:latin typeface="Arial"/>
            </a:endParaRPr>
          </a:p>
        </p:txBody>
      </p:sp>
      <p:pic>
        <p:nvPicPr>
          <p:cNvPr id="130" name="Picture 3"/>
          <p:cNvPicPr/>
          <p:nvPr/>
        </p:nvPicPr>
        <p:blipFill>
          <a:blip r:embed="rId2"/>
          <a:stretch/>
        </p:blipFill>
        <p:spPr>
          <a:xfrm>
            <a:off x="3222528" y="1125496"/>
            <a:ext cx="1477104" cy="2173768"/>
          </a:xfrm>
          <a:prstGeom prst="rect">
            <a:avLst/>
          </a:prstGeom>
          <a:ln>
            <a:noFill/>
          </a:ln>
        </p:spPr>
      </p:pic>
      <p:sp>
        <p:nvSpPr>
          <p:cNvPr id="133" name="CustomShape 2"/>
          <p:cNvSpPr/>
          <p:nvPr/>
        </p:nvSpPr>
        <p:spPr>
          <a:xfrm>
            <a:off x="107640" y="1484640"/>
            <a:ext cx="3347280" cy="3016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it-IT" sz="2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…alle fiabe tradizionali</a:t>
            </a:r>
            <a:endParaRPr lang="it-IT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it-IT" sz="2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e letterarie </a:t>
            </a:r>
            <a:endParaRPr lang="it-IT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it-IT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it-IT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it-IT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it-IT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it-IT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it-IT" sz="2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… alla narrativa</a:t>
            </a:r>
            <a:endParaRPr lang="it-IT" sz="2400" b="0" strike="noStrike" spc="-1" dirty="0">
              <a:latin typeface="Arial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B3F2BA6B-D6A7-4AA4-8AEC-2A87C95227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0666" y="4146175"/>
            <a:ext cx="1924921" cy="2697171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592741ED-0D4A-4304-B018-21D0E644D9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5864" y="1051920"/>
            <a:ext cx="1657112" cy="2544305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D02FA5A9-E3B1-4CA0-AC0C-79A7E2A586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00570" y="1008048"/>
            <a:ext cx="2205115" cy="2996952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0B87CA3E-2763-436E-ACA6-71E012C14B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98992" y="3743176"/>
            <a:ext cx="1754998" cy="2590959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181B964E-5AEE-4A9B-8239-1B5F59538CB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69325" y="4249847"/>
            <a:ext cx="1695450" cy="2533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775528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CustomShape 1"/>
          <p:cNvSpPr/>
          <p:nvPr/>
        </p:nvSpPr>
        <p:spPr>
          <a:xfrm>
            <a:off x="0" y="0"/>
            <a:ext cx="9143280" cy="1416960"/>
          </a:xfrm>
          <a:prstGeom prst="rect">
            <a:avLst/>
          </a:prstGeom>
          <a:solidFill>
            <a:srgbClr val="DCE6F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lnSpcReduction="10000"/>
          </a:bodyPr>
          <a:lstStyle/>
          <a:p>
            <a:pPr algn="ctr">
              <a:lnSpc>
                <a:spcPct val="100000"/>
              </a:lnSpc>
            </a:pPr>
            <a:r>
              <a:rPr lang="it-IT" sz="4400" b="0" strike="noStrike" spc="-1">
                <a:solidFill>
                  <a:srgbClr val="000000"/>
                </a:solidFill>
                <a:latin typeface="Calibri"/>
              </a:rPr>
              <a:t>Tribù della Pratica</a:t>
            </a:r>
            <a:br/>
            <a:r>
              <a:rPr lang="it-IT" sz="4400" b="0" strike="noStrike" spc="-1">
                <a:solidFill>
                  <a:srgbClr val="000000"/>
                </a:solidFill>
                <a:latin typeface="Calibri"/>
              </a:rPr>
              <a:t>Tribù delle Storie</a:t>
            </a:r>
            <a:endParaRPr lang="it-IT" sz="4400" b="0" strike="noStrike" spc="-1">
              <a:latin typeface="Arial"/>
            </a:endParaRPr>
          </a:p>
        </p:txBody>
      </p:sp>
      <p:pic>
        <p:nvPicPr>
          <p:cNvPr id="138" name="Picture 2"/>
          <p:cNvPicPr/>
          <p:nvPr/>
        </p:nvPicPr>
        <p:blipFill>
          <a:blip r:embed="rId2"/>
          <a:stretch/>
        </p:blipFill>
        <p:spPr>
          <a:xfrm>
            <a:off x="16560" y="116640"/>
            <a:ext cx="2034360" cy="2807640"/>
          </a:xfrm>
          <a:prstGeom prst="rect">
            <a:avLst/>
          </a:prstGeom>
          <a:ln>
            <a:noFill/>
          </a:ln>
        </p:spPr>
      </p:pic>
      <p:sp>
        <p:nvSpPr>
          <p:cNvPr id="139" name="CustomShape 2"/>
          <p:cNvSpPr/>
          <p:nvPr/>
        </p:nvSpPr>
        <p:spPr>
          <a:xfrm>
            <a:off x="0" y="1412640"/>
            <a:ext cx="9143280" cy="5514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it-IT" sz="3200" b="0" strike="noStrike" spc="-1">
                <a:solidFill>
                  <a:srgbClr val="000000"/>
                </a:solidFill>
                <a:latin typeface="Calibri"/>
                <a:ea typeface="DejaVu Sans"/>
              </a:rPr>
              <a:t>                         Tribù delle Storie: </a:t>
            </a:r>
            <a:r>
              <a:rPr lang="it-IT" sz="2800" b="0" strike="noStrike" spc="-1">
                <a:solidFill>
                  <a:srgbClr val="000000"/>
                </a:solidFill>
                <a:latin typeface="Calibri"/>
                <a:ea typeface="DejaVu Sans"/>
              </a:rPr>
              <a:t>«le storie fanno  volare la  </a:t>
            </a:r>
            <a:endParaRPr lang="it-IT" sz="2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it-IT" sz="2800" b="0" strike="noStrike" spc="-1">
                <a:solidFill>
                  <a:srgbClr val="000000"/>
                </a:solidFill>
                <a:latin typeface="Calibri"/>
                <a:ea typeface="DejaVu Sans"/>
              </a:rPr>
              <a:t>                             mente e danno  grande piacere»</a:t>
            </a:r>
            <a:endParaRPr lang="it-IT" sz="2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it-IT" sz="2800" b="0" strike="noStrike" spc="-1">
                <a:solidFill>
                  <a:srgbClr val="000000"/>
                </a:solidFill>
                <a:latin typeface="Calibri"/>
                <a:ea typeface="DejaVu Sans"/>
              </a:rPr>
              <a:t>                            capacità di prevedere  anticipare </a:t>
            </a:r>
            <a:endParaRPr lang="it-IT" sz="2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it-IT" sz="2400" b="0" strike="noStrike" spc="-1">
                <a:solidFill>
                  <a:srgbClr val="000000"/>
                </a:solidFill>
                <a:latin typeface="Calibri"/>
                <a:ea typeface="DejaVu Sans"/>
              </a:rPr>
              <a:t>                                                   proiettarsi nel futuro</a:t>
            </a:r>
            <a:endParaRPr lang="it-IT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it-IT" sz="2400" b="0" strike="noStrike" spc="-1">
                <a:solidFill>
                  <a:srgbClr val="000000"/>
                </a:solidFill>
                <a:latin typeface="Calibri"/>
                <a:ea typeface="DejaVu Sans"/>
              </a:rPr>
              <a:t>La finzione narrativa è vantaggiosa per noi (p.85) ci </a:t>
            </a:r>
            <a:r>
              <a:rPr lang="it-IT" sz="2400" b="0" i="1" strike="noStrike" spc="-1">
                <a:solidFill>
                  <a:srgbClr val="000000"/>
                </a:solidFill>
                <a:latin typeface="Calibri"/>
                <a:ea typeface="DejaVu Sans"/>
              </a:rPr>
              <a:t>plasma</a:t>
            </a:r>
            <a:r>
              <a:rPr lang="it-IT" sz="2400" b="0" strike="noStrike" spc="-1">
                <a:solidFill>
                  <a:srgbClr val="000000"/>
                </a:solidFill>
                <a:latin typeface="Calibri"/>
                <a:ea typeface="DejaVu Sans"/>
              </a:rPr>
              <a:t> la mente (p. 162)</a:t>
            </a:r>
            <a:endParaRPr lang="it-IT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it-IT" sz="2400" b="0" strike="noStrike" spc="-1">
                <a:solidFill>
                  <a:srgbClr val="000000"/>
                </a:solidFill>
                <a:latin typeface="Calibri"/>
                <a:ea typeface="DejaVu Sans"/>
              </a:rPr>
              <a:t>«quando viviamo un’esperienza finzionale, la nostra mente si attiva e determina nuove connessioni neurali, preparando le vie nervose che regolano le nostre risposte alle esperienze della vita reale» (p.82)</a:t>
            </a:r>
            <a:endParaRPr lang="it-IT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it-IT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it-IT" sz="2400" b="0" strike="noStrike" spc="-1">
                <a:solidFill>
                  <a:srgbClr val="000000"/>
                </a:solidFill>
                <a:latin typeface="Calibri"/>
                <a:ea typeface="DejaVu Sans"/>
              </a:rPr>
              <a:t>«La finzione consente al nostro cervello di fare pratica con le reazioni a quei generi di sfide che sono, e sono sempre state, le più cruciali per il nostro successo come specie»(p.85)</a:t>
            </a:r>
            <a:endParaRPr lang="it-IT" sz="2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831245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CustomShape 1"/>
          <p:cNvSpPr/>
          <p:nvPr/>
        </p:nvSpPr>
        <p:spPr>
          <a:xfrm>
            <a:off x="0" y="1800"/>
            <a:ext cx="9179640" cy="1142280"/>
          </a:xfrm>
          <a:prstGeom prst="rect">
            <a:avLst/>
          </a:prstGeom>
          <a:solidFill>
            <a:srgbClr val="CCC1DA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fontScale="92500" lnSpcReduction="20000"/>
          </a:bodyPr>
          <a:lstStyle/>
          <a:p>
            <a:pPr algn="ctr">
              <a:lnSpc>
                <a:spcPct val="100000"/>
              </a:lnSpc>
            </a:pPr>
            <a:r>
              <a:rPr lang="it-IT" sz="4400" b="0" strike="noStrike" spc="-1">
                <a:solidFill>
                  <a:srgbClr val="000000"/>
                </a:solidFill>
                <a:latin typeface="Calibri"/>
              </a:rPr>
              <a:t>Il bisogno di raccontare e raccontarsi </a:t>
            </a:r>
            <a:br/>
            <a:r>
              <a:rPr lang="it-IT" sz="4400" b="0" strike="noStrike" spc="-1">
                <a:solidFill>
                  <a:srgbClr val="000000"/>
                </a:solidFill>
                <a:latin typeface="Calibri"/>
              </a:rPr>
              <a:t>per  …..</a:t>
            </a:r>
            <a:endParaRPr lang="it-IT" sz="4400" b="0" strike="noStrike" spc="-1">
              <a:latin typeface="Arial"/>
            </a:endParaRPr>
          </a:p>
        </p:txBody>
      </p:sp>
      <p:sp>
        <p:nvSpPr>
          <p:cNvPr id="151" name="CustomShape 2"/>
          <p:cNvSpPr/>
          <p:nvPr/>
        </p:nvSpPr>
        <p:spPr>
          <a:xfrm>
            <a:off x="-36360" y="1124640"/>
            <a:ext cx="9179640" cy="5732640"/>
          </a:xfrm>
          <a:prstGeom prst="rect">
            <a:avLst/>
          </a:prstGeom>
          <a:solidFill>
            <a:srgbClr val="DDD9C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343080" indent="-34236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it-IT" sz="3200" b="0" strike="noStrike" spc="-1">
                <a:solidFill>
                  <a:srgbClr val="000000"/>
                </a:solidFill>
                <a:latin typeface="Calibri"/>
              </a:rPr>
              <a:t>elaborare fatti/esperienze</a:t>
            </a:r>
            <a:endParaRPr lang="it-IT" sz="3200" b="0" strike="noStrike" spc="-1">
              <a:latin typeface="Arial"/>
            </a:endParaRPr>
          </a:p>
          <a:p>
            <a:pPr marL="343080" indent="-34236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it-IT" sz="3200" b="0" strike="noStrike" spc="-1">
                <a:solidFill>
                  <a:srgbClr val="000000"/>
                </a:solidFill>
                <a:latin typeface="Calibri"/>
              </a:rPr>
              <a:t>evocare fatti/esperienze</a:t>
            </a:r>
            <a:endParaRPr lang="it-IT" sz="3200" b="0" strike="noStrike" spc="-1">
              <a:latin typeface="Arial"/>
            </a:endParaRPr>
          </a:p>
          <a:p>
            <a:pPr marL="343080" indent="-34236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it-IT" sz="3200" b="0" strike="noStrike" spc="-1">
                <a:solidFill>
                  <a:srgbClr val="000000"/>
                </a:solidFill>
                <a:latin typeface="Calibri"/>
              </a:rPr>
              <a:t>riconoscersi</a:t>
            </a:r>
            <a:endParaRPr lang="it-IT" sz="3200" b="0" strike="noStrike" spc="-1">
              <a:latin typeface="Arial"/>
            </a:endParaRPr>
          </a:p>
          <a:p>
            <a:pPr marL="343080" indent="-34236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it-IT" sz="3200" b="0" strike="noStrike" spc="-1">
                <a:solidFill>
                  <a:srgbClr val="000000"/>
                </a:solidFill>
                <a:latin typeface="Calibri"/>
              </a:rPr>
              <a:t>rispecchiarsi</a:t>
            </a:r>
            <a:endParaRPr lang="it-IT" sz="3200" b="0" strike="noStrike" spc="-1">
              <a:latin typeface="Arial"/>
            </a:endParaRPr>
          </a:p>
          <a:p>
            <a:pPr marL="343080" indent="-34236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it-IT" sz="3200" b="0" strike="noStrike" spc="-1">
                <a:solidFill>
                  <a:srgbClr val="000000"/>
                </a:solidFill>
                <a:latin typeface="Calibri"/>
              </a:rPr>
              <a:t>individuarsi…</a:t>
            </a:r>
            <a:endParaRPr lang="it-IT" sz="32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641"/>
              </a:spcBef>
            </a:pPr>
            <a:endParaRPr lang="it-IT" sz="32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641"/>
              </a:spcBef>
            </a:pPr>
            <a:endParaRPr lang="it-IT" sz="3200" b="0" strike="noStrike" spc="-1">
              <a:latin typeface="Arial"/>
            </a:endParaRPr>
          </a:p>
        </p:txBody>
      </p:sp>
      <p:pic>
        <p:nvPicPr>
          <p:cNvPr id="153" name="Picture 4"/>
          <p:cNvPicPr/>
          <p:nvPr/>
        </p:nvPicPr>
        <p:blipFill>
          <a:blip r:embed="rId2"/>
          <a:stretch/>
        </p:blipFill>
        <p:spPr>
          <a:xfrm>
            <a:off x="7420189" y="1404734"/>
            <a:ext cx="1841040" cy="2487960"/>
          </a:xfrm>
          <a:prstGeom prst="rect">
            <a:avLst/>
          </a:prstGeom>
          <a:ln>
            <a:noFill/>
          </a:ln>
        </p:spPr>
      </p:pic>
      <p:pic>
        <p:nvPicPr>
          <p:cNvPr id="154" name="Picture 5"/>
          <p:cNvPicPr/>
          <p:nvPr/>
        </p:nvPicPr>
        <p:blipFill>
          <a:blip r:embed="rId3"/>
          <a:stretch/>
        </p:blipFill>
        <p:spPr>
          <a:xfrm>
            <a:off x="3289489" y="2896820"/>
            <a:ext cx="2840400" cy="2840400"/>
          </a:xfrm>
          <a:prstGeom prst="rect">
            <a:avLst/>
          </a:prstGeom>
          <a:ln>
            <a:noFill/>
          </a:ln>
        </p:spPr>
      </p:pic>
      <p:pic>
        <p:nvPicPr>
          <p:cNvPr id="155" name="Picture 6"/>
          <p:cNvPicPr/>
          <p:nvPr/>
        </p:nvPicPr>
        <p:blipFill>
          <a:blip r:embed="rId4"/>
          <a:stretch/>
        </p:blipFill>
        <p:spPr>
          <a:xfrm>
            <a:off x="-69840" y="4077072"/>
            <a:ext cx="3171240" cy="1437480"/>
          </a:xfrm>
          <a:prstGeom prst="rect">
            <a:avLst/>
          </a:prstGeom>
          <a:ln>
            <a:noFill/>
          </a:ln>
        </p:spPr>
      </p:pic>
      <p:pic>
        <p:nvPicPr>
          <p:cNvPr id="156" name="Picture 8"/>
          <p:cNvPicPr/>
          <p:nvPr/>
        </p:nvPicPr>
        <p:blipFill>
          <a:blip r:embed="rId5"/>
          <a:stretch/>
        </p:blipFill>
        <p:spPr>
          <a:xfrm>
            <a:off x="6520764" y="4153348"/>
            <a:ext cx="2231640" cy="1742400"/>
          </a:xfrm>
          <a:prstGeom prst="rect">
            <a:avLst/>
          </a:prstGeom>
          <a:ln>
            <a:noFill/>
          </a:ln>
        </p:spPr>
      </p:pic>
      <p:pic>
        <p:nvPicPr>
          <p:cNvPr id="157" name="Picture 9"/>
          <p:cNvPicPr/>
          <p:nvPr/>
        </p:nvPicPr>
        <p:blipFill>
          <a:blip r:embed="rId6"/>
          <a:stretch/>
        </p:blipFill>
        <p:spPr>
          <a:xfrm>
            <a:off x="5523120" y="681880"/>
            <a:ext cx="1899360" cy="2778840"/>
          </a:xfrm>
          <a:prstGeom prst="rect">
            <a:avLst/>
          </a:prstGeom>
          <a:ln>
            <a:noFill/>
          </a:ln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CDF244ED-C69D-4215-AA3A-F96C0D339CC8}"/>
              </a:ext>
            </a:extLst>
          </p:cNvPr>
          <p:cNvSpPr txBox="1"/>
          <p:nvPr/>
        </p:nvSpPr>
        <p:spPr>
          <a:xfrm>
            <a:off x="3158162" y="5733360"/>
            <a:ext cx="30045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0" i="1" u="sng" dirty="0">
                <a:latin typeface="Merriweather Sans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Nell’erba,</a:t>
            </a:r>
          </a:p>
          <a:p>
            <a:r>
              <a:rPr lang="it-IT" b="0" i="0" u="sng" dirty="0" err="1">
                <a:effectLst/>
                <a:latin typeface="Merriweather Sans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Komako</a:t>
            </a:r>
            <a:r>
              <a:rPr lang="it-IT" b="0" i="0" u="sng" dirty="0">
                <a:effectLst/>
                <a:latin typeface="Merriweather Sans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Sakai</a:t>
            </a:r>
            <a:r>
              <a:rPr lang="it-IT" b="0" i="0" u="sng" dirty="0">
                <a:effectLst/>
                <a:latin typeface="Merriweather Sans"/>
              </a:rPr>
              <a:t>, </a:t>
            </a:r>
            <a:r>
              <a:rPr lang="it-IT" b="0" i="0" u="sng" dirty="0" err="1">
                <a:effectLst/>
                <a:latin typeface="Merriweather Sans"/>
              </a:rPr>
              <a:t>ill</a:t>
            </a:r>
            <a:r>
              <a:rPr lang="it-IT" b="0" i="0" u="sng" dirty="0">
                <a:effectLst/>
                <a:latin typeface="Merriweather Sans"/>
              </a:rPr>
              <a:t>, </a:t>
            </a:r>
          </a:p>
          <a:p>
            <a:r>
              <a:rPr lang="it-IT" b="0" i="0" u="sng" dirty="0">
                <a:effectLst/>
                <a:latin typeface="Merriweather Sans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Yukiko Kato</a:t>
            </a:r>
            <a:r>
              <a:rPr lang="it-IT" b="0" i="0" u="sng" dirty="0">
                <a:effectLst/>
                <a:latin typeface="Merriweather Sans"/>
              </a:rPr>
              <a:t>, scrittrice</a:t>
            </a:r>
          </a:p>
          <a:p>
            <a:endParaRPr lang="it-IT" dirty="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DCD89942-328F-4604-B93D-76A790CFE528}"/>
              </a:ext>
            </a:extLst>
          </p:cNvPr>
          <p:cNvSpPr txBox="1"/>
          <p:nvPr/>
        </p:nvSpPr>
        <p:spPr>
          <a:xfrm>
            <a:off x="6206728" y="6168544"/>
            <a:ext cx="24315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0" i="1" strike="noStrike" dirty="0">
                <a:latin typeface="Amazon Ember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Che rabbia</a:t>
            </a:r>
            <a:r>
              <a:rPr lang="it-IT" b="0" i="0" strike="noStrike" dirty="0">
                <a:latin typeface="Amazon Ember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, </a:t>
            </a:r>
          </a:p>
          <a:p>
            <a:r>
              <a:rPr lang="it-IT" b="0" i="0" strike="noStrike" dirty="0">
                <a:latin typeface="Amazon Ember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Mireille D'</a:t>
            </a:r>
            <a:r>
              <a:rPr lang="it-IT" b="0" i="0" strike="noStrike" dirty="0" err="1">
                <a:latin typeface="Amazon Ember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Allancé</a:t>
            </a:r>
            <a:endParaRPr lang="it-IT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645D1D37-5441-4DF5-9611-C921BE142B6D}"/>
              </a:ext>
            </a:extLst>
          </p:cNvPr>
          <p:cNvSpPr txBox="1"/>
          <p:nvPr/>
        </p:nvSpPr>
        <p:spPr>
          <a:xfrm>
            <a:off x="-72247" y="5530281"/>
            <a:ext cx="30385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i="1" dirty="0">
                <a:solidFill>
                  <a:srgbClr val="0F1111"/>
                </a:solidFill>
                <a:effectLst/>
                <a:latin typeface="Amazon Ember"/>
              </a:rPr>
              <a:t>Nel paese dei mostri selvaggi,</a:t>
            </a:r>
            <a:endParaRPr lang="it-IT" b="1" dirty="0">
              <a:solidFill>
                <a:srgbClr val="0F1111"/>
              </a:solidFill>
              <a:effectLst/>
              <a:latin typeface="Amazon Ember"/>
            </a:endParaRPr>
          </a:p>
          <a:p>
            <a:r>
              <a:rPr lang="it-IT" dirty="0">
                <a:solidFill>
                  <a:srgbClr val="0F1111"/>
                </a:solidFill>
                <a:latin typeface="Amazon Ember"/>
              </a:rPr>
              <a:t>Maurice </a:t>
            </a:r>
            <a:r>
              <a:rPr lang="it-IT" dirty="0" err="1">
                <a:solidFill>
                  <a:srgbClr val="0F1111"/>
                </a:solidFill>
                <a:latin typeface="Amazon Ember"/>
              </a:rPr>
              <a:t>Sendak</a:t>
            </a:r>
            <a:endParaRPr lang="it-IT" dirty="0">
              <a:solidFill>
                <a:srgbClr val="0F1111"/>
              </a:solidFill>
              <a:effectLst/>
              <a:latin typeface="Amazon Ember"/>
            </a:endParaRPr>
          </a:p>
          <a:p>
            <a:endParaRPr lang="it-IT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338CE1E8-9707-46E8-BB28-795A0D50D48D}"/>
              </a:ext>
            </a:extLst>
          </p:cNvPr>
          <p:cNvSpPr txBox="1"/>
          <p:nvPr/>
        </p:nvSpPr>
        <p:spPr>
          <a:xfrm>
            <a:off x="5970444" y="3094583"/>
            <a:ext cx="14318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Mario Ramos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C97AB006-ED93-46E1-BF05-8667EC0B4CCE}"/>
              </a:ext>
            </a:extLst>
          </p:cNvPr>
          <p:cNvSpPr txBox="1"/>
          <p:nvPr/>
        </p:nvSpPr>
        <p:spPr>
          <a:xfrm>
            <a:off x="7335043" y="3605421"/>
            <a:ext cx="1808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Emanuele Luzzati</a:t>
            </a:r>
          </a:p>
        </p:txBody>
      </p:sp>
    </p:spTree>
    <p:extLst>
      <p:ext uri="{BB962C8B-B14F-4D97-AF65-F5344CB8AC3E}">
        <p14:creationId xmlns:p14="http://schemas.microsoft.com/office/powerpoint/2010/main" val="3993857875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CustomShape 1"/>
          <p:cNvSpPr/>
          <p:nvPr/>
        </p:nvSpPr>
        <p:spPr>
          <a:xfrm>
            <a:off x="0" y="0"/>
            <a:ext cx="9143280" cy="1142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fontScale="92500" lnSpcReduction="20000"/>
          </a:bodyPr>
          <a:lstStyle/>
          <a:p>
            <a:pPr algn="ctr">
              <a:lnSpc>
                <a:spcPct val="100000"/>
              </a:lnSpc>
            </a:pPr>
            <a:r>
              <a:rPr lang="it-IT" sz="4400" b="1" strike="noStrike" spc="-1">
                <a:solidFill>
                  <a:srgbClr val="000000"/>
                </a:solidFill>
                <a:latin typeface="Verdana"/>
              </a:rPr>
              <a:t>Il pensiero narrativo</a:t>
            </a:r>
            <a:r>
              <a:rPr lang="it-IT" sz="4400" b="0" strike="noStrike" spc="-1">
                <a:solidFill>
                  <a:srgbClr val="000000"/>
                </a:solidFill>
                <a:latin typeface="Calibri"/>
              </a:rPr>
              <a:t> </a:t>
            </a:r>
            <a:r>
              <a:rPr lang="it-IT" sz="4400" b="0" strike="noStrike" spc="-1">
                <a:solidFill>
                  <a:srgbClr val="000000"/>
                </a:solidFill>
                <a:latin typeface="Verdana"/>
              </a:rPr>
              <a:t>…</a:t>
            </a:r>
            <a:br/>
            <a:r>
              <a:rPr lang="it-IT" sz="4400" b="1" strike="noStrike" spc="-1">
                <a:solidFill>
                  <a:srgbClr val="000000"/>
                </a:solidFill>
                <a:latin typeface="Verdana"/>
              </a:rPr>
              <a:t>della soggettività</a:t>
            </a:r>
            <a:endParaRPr lang="it-IT" sz="4400" b="0" strike="noStrike" spc="-1">
              <a:latin typeface="Arial"/>
            </a:endParaRPr>
          </a:p>
        </p:txBody>
      </p:sp>
      <p:sp>
        <p:nvSpPr>
          <p:cNvPr id="174" name="CustomShape 2"/>
          <p:cNvSpPr/>
          <p:nvPr/>
        </p:nvSpPr>
        <p:spPr>
          <a:xfrm>
            <a:off x="376920" y="2161800"/>
            <a:ext cx="8228880" cy="3993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343080" indent="-339120">
              <a:lnSpc>
                <a:spcPct val="100000"/>
              </a:lnSpc>
              <a:spcBef>
                <a:spcPts val="601"/>
              </a:spcBef>
            </a:pPr>
            <a:r>
              <a:rPr lang="it-IT" sz="2000" b="0" strike="noStrike" spc="-1">
                <a:solidFill>
                  <a:srgbClr val="000000"/>
                </a:solidFill>
                <a:latin typeface="Calibri"/>
              </a:rPr>
              <a:t>…</a:t>
            </a:r>
            <a:r>
              <a:rPr lang="it-IT" sz="2000" b="1" strike="noStrike" spc="-1">
                <a:solidFill>
                  <a:srgbClr val="000000"/>
                </a:solidFill>
                <a:latin typeface="Calibri"/>
              </a:rPr>
              <a:t> </a:t>
            </a:r>
            <a:r>
              <a:rPr lang="it-IT" sz="2400" b="1" strike="noStrike" spc="-1">
                <a:solidFill>
                  <a:srgbClr val="000000"/>
                </a:solidFill>
                <a:latin typeface="Calibri"/>
              </a:rPr>
              <a:t>principio organizzatore per</a:t>
            </a:r>
            <a:endParaRPr lang="it-IT" sz="2400" b="0" strike="noStrike" spc="-1">
              <a:latin typeface="Arial"/>
            </a:endParaRPr>
          </a:p>
          <a:p>
            <a:pPr marL="343080" indent="-339120">
              <a:lnSpc>
                <a:spcPct val="100000"/>
              </a:lnSpc>
              <a:spcBef>
                <a:spcPts val="601"/>
              </a:spcBef>
            </a:pPr>
            <a:endParaRPr lang="it-IT" sz="2400" b="0" strike="noStrike" spc="-1">
              <a:latin typeface="Arial"/>
            </a:endParaRPr>
          </a:p>
          <a:p>
            <a:pPr marL="1143000" lvl="2" indent="-22788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Wingdings" charset="2"/>
              <a:buChar char=""/>
            </a:pPr>
            <a:r>
              <a:rPr lang="it-IT" sz="2400" b="1" strike="noStrike" spc="-1">
                <a:solidFill>
                  <a:srgbClr val="000000"/>
                </a:solidFill>
                <a:latin typeface="Calibri"/>
              </a:rPr>
              <a:t>    </a:t>
            </a:r>
            <a:r>
              <a:rPr lang="it-IT" sz="2400" b="1" strike="noStrike" spc="-1">
                <a:solidFill>
                  <a:srgbClr val="000000"/>
                </a:solidFill>
                <a:latin typeface="Verdana"/>
              </a:rPr>
              <a:t>dare senso all’esperienza</a:t>
            </a:r>
            <a:endParaRPr lang="it-IT" sz="2400" b="0" strike="noStrike" spc="-1">
              <a:latin typeface="Arial"/>
            </a:endParaRPr>
          </a:p>
          <a:p>
            <a:pPr marL="1143000" lvl="2" indent="-22788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Wingdings" charset="2"/>
              <a:buChar char=""/>
            </a:pPr>
            <a:r>
              <a:rPr lang="it-IT" sz="2400" b="1" strike="noStrike" spc="-1">
                <a:solidFill>
                  <a:srgbClr val="000000"/>
                </a:solidFill>
                <a:latin typeface="Verdana"/>
              </a:rPr>
              <a:t>   mettere in relazione gli stati  </a:t>
            </a:r>
            <a:endParaRPr lang="it-IT" sz="2400" b="0" strike="noStrike" spc="-1">
              <a:latin typeface="Arial"/>
            </a:endParaRPr>
          </a:p>
          <a:p>
            <a:pPr marL="1143000" indent="-227880">
              <a:lnSpc>
                <a:spcPct val="100000"/>
              </a:lnSpc>
              <a:spcBef>
                <a:spcPts val="479"/>
              </a:spcBef>
            </a:pPr>
            <a:r>
              <a:rPr lang="it-IT" sz="2400" b="1" strike="noStrike" spc="-1">
                <a:solidFill>
                  <a:srgbClr val="000000"/>
                </a:solidFill>
                <a:latin typeface="Verdana"/>
              </a:rPr>
              <a:t>      psichici  con la realtà esterna </a:t>
            </a:r>
            <a:endParaRPr lang="it-IT" sz="2400" b="0" strike="noStrike" spc="-1">
              <a:latin typeface="Arial"/>
            </a:endParaRPr>
          </a:p>
          <a:p>
            <a:pPr marL="1143000" lvl="2" indent="-22788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Wingdings" charset="2"/>
              <a:buChar char=""/>
            </a:pPr>
            <a:r>
              <a:rPr lang="it-IT" sz="2400" b="1" strike="noStrike" spc="-1">
                <a:solidFill>
                  <a:srgbClr val="000000"/>
                </a:solidFill>
                <a:latin typeface="Verdana"/>
              </a:rPr>
              <a:t>   mettere in relazione il passato  </a:t>
            </a:r>
            <a:endParaRPr lang="it-IT" sz="2400" b="0" strike="noStrike" spc="-1">
              <a:latin typeface="Arial"/>
            </a:endParaRPr>
          </a:p>
          <a:p>
            <a:pPr marL="1143000" indent="-227880">
              <a:lnSpc>
                <a:spcPct val="100000"/>
              </a:lnSpc>
              <a:spcBef>
                <a:spcPts val="479"/>
              </a:spcBef>
            </a:pPr>
            <a:r>
              <a:rPr lang="it-IT" sz="2400" b="1" strike="noStrike" spc="-1">
                <a:solidFill>
                  <a:srgbClr val="000000"/>
                </a:solidFill>
                <a:latin typeface="Verdana"/>
              </a:rPr>
              <a:t>      col  presente</a:t>
            </a:r>
            <a:endParaRPr lang="it-IT" sz="2400" b="0" strike="noStrike" spc="-1">
              <a:latin typeface="Arial"/>
            </a:endParaRPr>
          </a:p>
          <a:p>
            <a:pPr marL="1143000" lvl="2" indent="-22788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Wingdings" charset="2"/>
              <a:buChar char=""/>
            </a:pPr>
            <a:r>
              <a:rPr lang="it-IT" sz="2400" b="1" strike="noStrike" spc="-1">
                <a:solidFill>
                  <a:srgbClr val="000000"/>
                </a:solidFill>
                <a:latin typeface="Verdana"/>
              </a:rPr>
              <a:t>   proiettare il presente sul futuro</a:t>
            </a:r>
            <a:endParaRPr lang="it-IT" sz="2400" b="0" strike="noStrike" spc="-1">
              <a:latin typeface="Arial"/>
            </a:endParaRPr>
          </a:p>
          <a:p>
            <a:pPr marL="1143000" indent="-227880">
              <a:lnSpc>
                <a:spcPct val="100000"/>
              </a:lnSpc>
              <a:spcBef>
                <a:spcPts val="479"/>
              </a:spcBef>
            </a:pPr>
            <a:endParaRPr lang="it-IT" sz="2400" b="0" strike="noStrike" spc="-1">
              <a:latin typeface="Arial"/>
            </a:endParaRPr>
          </a:p>
        </p:txBody>
      </p:sp>
      <p:sp>
        <p:nvSpPr>
          <p:cNvPr id="175" name="CustomShape 3"/>
          <p:cNvSpPr/>
          <p:nvPr/>
        </p:nvSpPr>
        <p:spPr>
          <a:xfrm>
            <a:off x="304920" y="6272280"/>
            <a:ext cx="8373240" cy="312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/>
          <a:lstStyle/>
          <a:p>
            <a:pPr>
              <a:lnSpc>
                <a:spcPct val="80000"/>
              </a:lnSpc>
              <a:spcBef>
                <a:spcPts val="451"/>
              </a:spcBef>
            </a:pPr>
            <a:r>
              <a:rPr lang="it-IT" sz="1800" b="1" strike="noStrike" spc="-1">
                <a:solidFill>
                  <a:srgbClr val="000000"/>
                </a:solidFill>
                <a:latin typeface="Arial"/>
                <a:ea typeface="Lucida Sans Unicode"/>
              </a:rPr>
              <a:t>J. BRUNER, </a:t>
            </a:r>
            <a:r>
              <a:rPr lang="it-IT" sz="1800" b="1" i="1" strike="noStrike" spc="-1">
                <a:solidFill>
                  <a:srgbClr val="000000"/>
                </a:solidFill>
                <a:latin typeface="Arial"/>
                <a:ea typeface="Lucida Sans Unicode"/>
              </a:rPr>
              <a:t>La mente a più dimensioni</a:t>
            </a:r>
            <a:r>
              <a:rPr lang="it-IT" sz="1800" b="1" strike="noStrike" spc="-1">
                <a:solidFill>
                  <a:srgbClr val="000000"/>
                </a:solidFill>
                <a:latin typeface="Arial"/>
                <a:ea typeface="Lucida Sans Unicode"/>
              </a:rPr>
              <a:t>, Roma-Bari, Laterza, 1986, pp. 17-18</a:t>
            </a:r>
            <a:endParaRPr lang="it-IT" sz="1800" b="0" strike="noStrike" spc="-1">
              <a:latin typeface="Arial"/>
            </a:endParaRPr>
          </a:p>
        </p:txBody>
      </p:sp>
      <p:pic>
        <p:nvPicPr>
          <p:cNvPr id="176" name="Picture 2"/>
          <p:cNvPicPr/>
          <p:nvPr/>
        </p:nvPicPr>
        <p:blipFill>
          <a:blip r:embed="rId2"/>
          <a:stretch/>
        </p:blipFill>
        <p:spPr>
          <a:xfrm>
            <a:off x="5220000" y="1068480"/>
            <a:ext cx="3745080" cy="225684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0813771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CustomShape 1"/>
          <p:cNvSpPr/>
          <p:nvPr/>
        </p:nvSpPr>
        <p:spPr>
          <a:xfrm>
            <a:off x="107640" y="21600"/>
            <a:ext cx="2951640" cy="1142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it-IT" sz="4400" b="0" strike="noStrike" spc="-1">
                <a:solidFill>
                  <a:srgbClr val="000000"/>
                </a:solidFill>
                <a:latin typeface="Calibri"/>
              </a:rPr>
              <a:t>Chi è…?</a:t>
            </a:r>
            <a:endParaRPr lang="it-IT" sz="4400" b="0" strike="noStrike" spc="-1">
              <a:latin typeface="Arial"/>
            </a:endParaRPr>
          </a:p>
        </p:txBody>
      </p:sp>
      <p:sp>
        <p:nvSpPr>
          <p:cNvPr id="178" name="CustomShape 2"/>
          <p:cNvSpPr/>
          <p:nvPr/>
        </p:nvSpPr>
        <p:spPr>
          <a:xfrm>
            <a:off x="0" y="908640"/>
            <a:ext cx="9143280" cy="5948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 fontScale="85000" lnSpcReduction="20000"/>
          </a:bodyPr>
          <a:lstStyle/>
          <a:p>
            <a:pPr marL="343080" indent="-34236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it-IT" sz="3200" b="1" strike="noStrike" spc="-1" dirty="0">
                <a:solidFill>
                  <a:srgbClr val="000000"/>
                </a:solidFill>
                <a:latin typeface="Calibri"/>
              </a:rPr>
              <a:t>Il narratore</a:t>
            </a:r>
            <a:endParaRPr lang="it-IT" sz="32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641"/>
              </a:spcBef>
            </a:pPr>
            <a:r>
              <a:rPr lang="it-IT" sz="3200" b="0" strike="noStrike" spc="-1" dirty="0">
                <a:solidFill>
                  <a:srgbClr val="000000"/>
                </a:solidFill>
                <a:latin typeface="Calibri"/>
              </a:rPr>
              <a:t> (</a:t>
            </a:r>
            <a:r>
              <a:rPr lang="it-IT" sz="3200" b="0" i="1" strike="noStrike" spc="-1" dirty="0" err="1">
                <a:solidFill>
                  <a:srgbClr val="000000"/>
                </a:solidFill>
                <a:latin typeface="Calibri"/>
              </a:rPr>
              <a:t>gnarus</a:t>
            </a:r>
            <a:r>
              <a:rPr lang="it-IT" sz="3200" b="0" i="1" strike="noStrike" spc="-1" dirty="0">
                <a:solidFill>
                  <a:srgbClr val="000000"/>
                </a:solidFill>
                <a:latin typeface="Calibri"/>
              </a:rPr>
              <a:t> &lt; </a:t>
            </a:r>
            <a:r>
              <a:rPr lang="it-IT" sz="3200" b="0" i="1" strike="noStrike" spc="-1" dirty="0" err="1">
                <a:solidFill>
                  <a:srgbClr val="000000"/>
                </a:solidFill>
                <a:latin typeface="Calibri"/>
              </a:rPr>
              <a:t>nosco</a:t>
            </a:r>
            <a:r>
              <a:rPr lang="it-IT" sz="3200" b="0" strike="noStrike" spc="-1" dirty="0">
                <a:solidFill>
                  <a:srgbClr val="000000"/>
                </a:solidFill>
                <a:latin typeface="Calibri"/>
              </a:rPr>
              <a:t> : conoscitore )</a:t>
            </a:r>
            <a:endParaRPr lang="it-IT" sz="3200" b="0" strike="noStrike" spc="-1" dirty="0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lang="it-IT" sz="32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641"/>
              </a:spcBef>
            </a:pPr>
            <a:endParaRPr lang="it-IT" sz="32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641"/>
              </a:spcBef>
            </a:pPr>
            <a:endParaRPr lang="it-IT" sz="3200" b="0" strike="noStrike" spc="-1" dirty="0">
              <a:latin typeface="Arial"/>
            </a:endParaRPr>
          </a:p>
          <a:p>
            <a:pPr marL="343080" indent="-342360">
              <a:lnSpc>
                <a:spcPct val="100000"/>
              </a:lnSpc>
              <a:spcBef>
                <a:spcPts val="720"/>
              </a:spcBef>
              <a:buClr>
                <a:srgbClr val="000000"/>
              </a:buClr>
              <a:buFont typeface="Arial"/>
              <a:buChar char="•"/>
            </a:pPr>
            <a:r>
              <a:rPr lang="it-IT" sz="3600" b="1" strike="noStrike" spc="-1" dirty="0">
                <a:solidFill>
                  <a:srgbClr val="000000"/>
                </a:solidFill>
                <a:latin typeface="Calibri"/>
              </a:rPr>
              <a:t>l’ascoltatore </a:t>
            </a:r>
            <a:endParaRPr lang="it-IT" sz="36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519"/>
              </a:spcBef>
            </a:pPr>
            <a:r>
              <a:rPr lang="it-IT" sz="2600" b="0" strike="noStrike" spc="-1" dirty="0">
                <a:solidFill>
                  <a:srgbClr val="000000"/>
                </a:solidFill>
                <a:latin typeface="Calibri"/>
              </a:rPr>
              <a:t>     </a:t>
            </a:r>
            <a:r>
              <a:rPr lang="it-IT" sz="2300" b="0" strike="noStrike" spc="-1" dirty="0">
                <a:solidFill>
                  <a:srgbClr val="000000"/>
                </a:solidFill>
                <a:latin typeface="Calibri"/>
              </a:rPr>
              <a:t>(&lt;</a:t>
            </a:r>
            <a:r>
              <a:rPr lang="it-IT" sz="2300" b="0" i="1" strike="noStrike" spc="-1" dirty="0" err="1">
                <a:solidFill>
                  <a:srgbClr val="000000"/>
                </a:solidFill>
                <a:latin typeface="Calibri"/>
              </a:rPr>
              <a:t>aus,</a:t>
            </a:r>
            <a:r>
              <a:rPr lang="it-IT" sz="2300" b="0" strike="noStrike" spc="-1" dirty="0" err="1">
                <a:solidFill>
                  <a:srgbClr val="000000"/>
                </a:solidFill>
                <a:latin typeface="Calibri"/>
              </a:rPr>
              <a:t>orecchio</a:t>
            </a:r>
            <a:r>
              <a:rPr lang="it-IT" sz="2300" b="0" strike="noStrike" spc="-1" dirty="0">
                <a:solidFill>
                  <a:srgbClr val="000000"/>
                </a:solidFill>
                <a:latin typeface="Calibri"/>
              </a:rPr>
              <a:t>,  -</a:t>
            </a:r>
            <a:r>
              <a:rPr lang="it-IT" sz="2300" b="0" i="1" strike="noStrike" spc="-1" dirty="0" err="1">
                <a:solidFill>
                  <a:srgbClr val="000000"/>
                </a:solidFill>
                <a:latin typeface="Calibri"/>
              </a:rPr>
              <a:t>cluĕre</a:t>
            </a:r>
            <a:r>
              <a:rPr lang="it-IT" sz="2300" b="0" strike="noStrike" spc="-1" dirty="0">
                <a:solidFill>
                  <a:srgbClr val="000000"/>
                </a:solidFill>
                <a:latin typeface="Calibri"/>
              </a:rPr>
              <a:t>, auscultare/</a:t>
            </a:r>
            <a:endParaRPr lang="it-IT" sz="23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459"/>
              </a:spcBef>
            </a:pPr>
            <a:r>
              <a:rPr lang="it-IT" sz="2300" b="0" strike="noStrike" spc="-1" dirty="0">
                <a:solidFill>
                  <a:srgbClr val="000000"/>
                </a:solidFill>
                <a:latin typeface="Calibri"/>
              </a:rPr>
              <a:t>che ‘tende le orecchie’ ) </a:t>
            </a:r>
            <a:endParaRPr lang="it-IT" sz="23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641"/>
              </a:spcBef>
            </a:pPr>
            <a:endParaRPr lang="it-IT" sz="23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641"/>
              </a:spcBef>
            </a:pPr>
            <a:endParaRPr lang="it-IT" sz="2300" b="0" strike="noStrike" spc="-1" dirty="0">
              <a:latin typeface="Arial"/>
            </a:endParaRPr>
          </a:p>
          <a:p>
            <a:pPr marL="343080" indent="-342360">
              <a:lnSpc>
                <a:spcPct val="100000"/>
              </a:lnSpc>
              <a:spcBef>
                <a:spcPts val="720"/>
              </a:spcBef>
              <a:buClr>
                <a:srgbClr val="000000"/>
              </a:buClr>
              <a:buFont typeface="Arial"/>
              <a:buChar char="•"/>
            </a:pPr>
            <a:r>
              <a:rPr lang="it-IT" sz="3600" b="1" strike="noStrike" spc="-1" dirty="0">
                <a:solidFill>
                  <a:srgbClr val="000000"/>
                </a:solidFill>
                <a:latin typeface="Calibri"/>
              </a:rPr>
              <a:t>l’autore </a:t>
            </a:r>
            <a:endParaRPr lang="it-IT" sz="36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519"/>
              </a:spcBef>
            </a:pPr>
            <a:r>
              <a:rPr lang="it-IT" sz="2600" b="0" strike="noStrike" spc="-1" dirty="0">
                <a:solidFill>
                  <a:srgbClr val="000000"/>
                </a:solidFill>
                <a:latin typeface="Calibri"/>
              </a:rPr>
              <a:t>   (</a:t>
            </a:r>
            <a:r>
              <a:rPr lang="it-IT" sz="2600" b="0" strike="noStrike" spc="-1" dirty="0" err="1">
                <a:solidFill>
                  <a:srgbClr val="000000"/>
                </a:solidFill>
                <a:latin typeface="Calibri"/>
              </a:rPr>
              <a:t>augere</a:t>
            </a:r>
            <a:r>
              <a:rPr lang="it-IT" sz="2600" b="0" strike="noStrike" spc="-1" dirty="0">
                <a:solidFill>
                  <a:srgbClr val="000000"/>
                </a:solidFill>
                <a:latin typeface="Calibri"/>
              </a:rPr>
              <a:t>/accrescere)</a:t>
            </a:r>
            <a:endParaRPr lang="it-IT" sz="26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479"/>
              </a:spcBef>
            </a:pPr>
            <a:endParaRPr lang="it-IT" sz="26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479"/>
              </a:spcBef>
            </a:pPr>
            <a:endParaRPr lang="it-IT" sz="26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380"/>
              </a:spcBef>
            </a:pPr>
            <a:r>
              <a:rPr lang="it-IT" sz="1900" b="0" strike="noStrike" spc="-1" dirty="0">
                <a:solidFill>
                  <a:srgbClr val="000000"/>
                </a:solidFill>
                <a:latin typeface="Calibri"/>
              </a:rPr>
              <a:t>                (Charles Dickens)</a:t>
            </a:r>
            <a:endParaRPr lang="it-IT" sz="1900" b="0" strike="noStrike" spc="-1" dirty="0">
              <a:latin typeface="Arial"/>
            </a:endParaRPr>
          </a:p>
        </p:txBody>
      </p:sp>
      <p:pic>
        <p:nvPicPr>
          <p:cNvPr id="179" name="Picture 2"/>
          <p:cNvPicPr/>
          <p:nvPr/>
        </p:nvPicPr>
        <p:blipFill>
          <a:blip r:embed="rId2"/>
          <a:stretch/>
        </p:blipFill>
        <p:spPr>
          <a:xfrm>
            <a:off x="2843640" y="4591440"/>
            <a:ext cx="2015640" cy="2185920"/>
          </a:xfrm>
          <a:prstGeom prst="rect">
            <a:avLst/>
          </a:prstGeom>
          <a:ln>
            <a:noFill/>
          </a:ln>
        </p:spPr>
      </p:pic>
      <p:pic>
        <p:nvPicPr>
          <p:cNvPr id="180" name="Picture 2"/>
          <p:cNvPicPr/>
          <p:nvPr/>
        </p:nvPicPr>
        <p:blipFill>
          <a:blip r:embed="rId3"/>
          <a:stretch/>
        </p:blipFill>
        <p:spPr>
          <a:xfrm>
            <a:off x="5642460" y="32270"/>
            <a:ext cx="2047680" cy="2412360"/>
          </a:xfrm>
          <a:prstGeom prst="rect">
            <a:avLst/>
          </a:prstGeom>
          <a:ln>
            <a:noFill/>
          </a:ln>
        </p:spPr>
      </p:pic>
      <p:pic>
        <p:nvPicPr>
          <p:cNvPr id="181" name="Picture 4"/>
          <p:cNvPicPr/>
          <p:nvPr/>
        </p:nvPicPr>
        <p:blipFill>
          <a:blip r:embed="rId4"/>
          <a:stretch/>
        </p:blipFill>
        <p:spPr>
          <a:xfrm>
            <a:off x="4644000" y="2546640"/>
            <a:ext cx="4044600" cy="202572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5650230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CustomShape 1"/>
          <p:cNvSpPr/>
          <p:nvPr/>
        </p:nvSpPr>
        <p:spPr>
          <a:xfrm>
            <a:off x="-3960" y="16200"/>
            <a:ext cx="4791240" cy="1142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it-IT" sz="4400" b="0" strike="noStrike" spc="-1">
                <a:solidFill>
                  <a:srgbClr val="000000"/>
                </a:solidFill>
                <a:latin typeface="Calibri"/>
              </a:rPr>
              <a:t>Chi è il lettore?</a:t>
            </a:r>
            <a:endParaRPr lang="it-IT" sz="4400" b="0" strike="noStrike" spc="-1">
              <a:latin typeface="Arial"/>
            </a:endParaRPr>
          </a:p>
        </p:txBody>
      </p:sp>
      <p:sp>
        <p:nvSpPr>
          <p:cNvPr id="183" name="CustomShape 2"/>
          <p:cNvSpPr/>
          <p:nvPr/>
        </p:nvSpPr>
        <p:spPr>
          <a:xfrm>
            <a:off x="467640" y="1268640"/>
            <a:ext cx="8228880" cy="4525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 fontScale="77500" lnSpcReduction="20000"/>
          </a:bodyPr>
          <a:lstStyle/>
          <a:p>
            <a:pPr>
              <a:lnSpc>
                <a:spcPct val="100000"/>
              </a:lnSpc>
              <a:spcBef>
                <a:spcPts val="641"/>
              </a:spcBef>
            </a:pPr>
            <a:r>
              <a:rPr lang="it-IT" sz="3200" b="0" strike="noStrike" spc="-1" dirty="0">
                <a:solidFill>
                  <a:srgbClr val="000000"/>
                </a:solidFill>
                <a:latin typeface="Calibri"/>
              </a:rPr>
              <a:t>leggere &lt; </a:t>
            </a:r>
            <a:r>
              <a:rPr lang="it-IT" sz="3200" b="0" i="1" strike="noStrike" spc="-1" dirty="0" err="1">
                <a:solidFill>
                  <a:srgbClr val="000000"/>
                </a:solidFill>
                <a:latin typeface="Calibri"/>
              </a:rPr>
              <a:t>legere</a:t>
            </a:r>
            <a:r>
              <a:rPr lang="it-IT" sz="32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endParaRPr lang="it-IT" sz="32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641"/>
              </a:spcBef>
            </a:pPr>
            <a:r>
              <a:rPr lang="it-IT" sz="3200" b="0" strike="noStrike" spc="-1" dirty="0">
                <a:solidFill>
                  <a:srgbClr val="000000"/>
                </a:solidFill>
                <a:latin typeface="Calibri"/>
              </a:rPr>
              <a:t>(scegliere)</a:t>
            </a:r>
            <a:endParaRPr lang="it-IT" sz="3200" b="0" strike="noStrike" spc="-1" dirty="0">
              <a:latin typeface="Arial"/>
            </a:endParaRPr>
          </a:p>
          <a:p>
            <a:pPr marL="343080" indent="-342360">
              <a:lnSpc>
                <a:spcPct val="90000"/>
              </a:lnSpc>
              <a:spcBef>
                <a:spcPts val="700"/>
              </a:spcBef>
              <a:buClr>
                <a:srgbClr val="000000"/>
              </a:buClr>
              <a:buFont typeface="Arial"/>
              <a:buChar char="•"/>
            </a:pPr>
            <a:r>
              <a:rPr lang="it-IT" sz="3200" b="0" strike="noStrike" spc="-1" dirty="0">
                <a:solidFill>
                  <a:srgbClr val="000000"/>
                </a:solidFill>
                <a:latin typeface="Calibri"/>
              </a:rPr>
              <a:t>aurale</a:t>
            </a:r>
            <a:endParaRPr lang="it-IT" sz="3200" b="0" strike="noStrike" spc="-1" dirty="0">
              <a:latin typeface="Arial"/>
            </a:endParaRPr>
          </a:p>
          <a:p>
            <a:pPr marL="343080" indent="-342360">
              <a:lnSpc>
                <a:spcPct val="90000"/>
              </a:lnSpc>
              <a:spcBef>
                <a:spcPts val="700"/>
              </a:spcBef>
              <a:buClr>
                <a:srgbClr val="000000"/>
              </a:buClr>
              <a:buFont typeface="Arial"/>
              <a:buChar char="•"/>
            </a:pPr>
            <a:r>
              <a:rPr lang="it-IT" sz="3200" b="0" strike="noStrike" spc="-1" dirty="0">
                <a:solidFill>
                  <a:srgbClr val="000000"/>
                </a:solidFill>
                <a:latin typeface="Calibri"/>
              </a:rPr>
              <a:t>iconico</a:t>
            </a:r>
            <a:endParaRPr lang="it-IT" sz="3200" b="0" strike="noStrike" spc="-1" dirty="0">
              <a:latin typeface="Arial"/>
            </a:endParaRPr>
          </a:p>
          <a:p>
            <a:pPr marL="343080" indent="-342360">
              <a:lnSpc>
                <a:spcPct val="90000"/>
              </a:lnSpc>
              <a:spcBef>
                <a:spcPts val="700"/>
              </a:spcBef>
              <a:buClr>
                <a:srgbClr val="000000"/>
              </a:buClr>
              <a:buFont typeface="Arial"/>
              <a:buChar char="•"/>
            </a:pPr>
            <a:r>
              <a:rPr lang="it-IT" sz="3200" b="0" strike="noStrike" spc="-1" dirty="0">
                <a:solidFill>
                  <a:srgbClr val="000000"/>
                </a:solidFill>
                <a:latin typeface="Calibri"/>
              </a:rPr>
              <a:t>endofasico (silenzioso)</a:t>
            </a:r>
          </a:p>
          <a:p>
            <a:pPr marL="343080" indent="-342360">
              <a:lnSpc>
                <a:spcPct val="90000"/>
              </a:lnSpc>
              <a:spcBef>
                <a:spcPts val="700"/>
              </a:spcBef>
              <a:buClr>
                <a:srgbClr val="000000"/>
              </a:buClr>
              <a:buFont typeface="Arial"/>
              <a:buChar char="•"/>
            </a:pPr>
            <a:r>
              <a:rPr lang="it-IT" sz="3200" spc="-1" dirty="0"/>
              <a:t>ad alta voce</a:t>
            </a:r>
            <a:endParaRPr lang="it-IT" sz="3200" b="0" strike="noStrike" spc="-1" dirty="0"/>
          </a:p>
          <a:p>
            <a:pPr marL="343080" indent="-342360">
              <a:lnSpc>
                <a:spcPct val="90000"/>
              </a:lnSpc>
              <a:spcBef>
                <a:spcPts val="700"/>
              </a:spcBef>
              <a:buClr>
                <a:srgbClr val="000000"/>
              </a:buClr>
              <a:buFont typeface="Arial"/>
              <a:buChar char="•"/>
            </a:pPr>
            <a:r>
              <a:rPr lang="it-IT" sz="3200" b="0" strike="noStrike" spc="-1" dirty="0">
                <a:solidFill>
                  <a:srgbClr val="000000"/>
                </a:solidFill>
                <a:latin typeface="Calibri"/>
              </a:rPr>
              <a:t>autonomo</a:t>
            </a:r>
            <a:endParaRPr lang="it-IT" sz="3200" b="0" strike="noStrike" spc="-1" dirty="0">
              <a:latin typeface="Arial"/>
            </a:endParaRPr>
          </a:p>
          <a:p>
            <a:pPr marL="343080" indent="-342360">
              <a:lnSpc>
                <a:spcPct val="90000"/>
              </a:lnSpc>
              <a:spcBef>
                <a:spcPts val="700"/>
              </a:spcBef>
              <a:buClr>
                <a:srgbClr val="000000"/>
              </a:buClr>
              <a:buFont typeface="Arial"/>
              <a:buChar char="•"/>
            </a:pPr>
            <a:r>
              <a:rPr lang="it-IT" sz="3200" b="0" strike="noStrike" spc="-1" dirty="0">
                <a:solidFill>
                  <a:srgbClr val="000000"/>
                </a:solidFill>
                <a:latin typeface="Calibri"/>
              </a:rPr>
              <a:t>competente</a:t>
            </a:r>
            <a:endParaRPr lang="it-IT" sz="3200" b="0" strike="noStrike" spc="-1" dirty="0">
              <a:latin typeface="Arial"/>
            </a:endParaRPr>
          </a:p>
          <a:p>
            <a:pPr marL="343080" indent="-342360">
              <a:lnSpc>
                <a:spcPct val="90000"/>
              </a:lnSpc>
              <a:spcBef>
                <a:spcPts val="700"/>
              </a:spcBef>
              <a:buClr>
                <a:srgbClr val="000000"/>
              </a:buClr>
              <a:buFont typeface="Arial"/>
              <a:buChar char="•"/>
            </a:pPr>
            <a:r>
              <a:rPr lang="it-IT" sz="3200" b="0" strike="noStrike" spc="-1" dirty="0">
                <a:solidFill>
                  <a:srgbClr val="000000"/>
                </a:solidFill>
                <a:latin typeface="Calibri"/>
              </a:rPr>
              <a:t>appassionato </a:t>
            </a:r>
            <a:endParaRPr lang="it-IT" sz="3200" b="0" strike="noStrike" spc="-1" dirty="0">
              <a:latin typeface="Arial"/>
            </a:endParaRPr>
          </a:p>
          <a:p>
            <a:pPr marL="343080" indent="-342360">
              <a:lnSpc>
                <a:spcPct val="90000"/>
              </a:lnSpc>
              <a:spcBef>
                <a:spcPts val="700"/>
              </a:spcBef>
              <a:buClr>
                <a:srgbClr val="000000"/>
              </a:buClr>
              <a:buFont typeface="Arial"/>
              <a:buChar char="•"/>
            </a:pPr>
            <a:r>
              <a:rPr lang="it-IT" sz="3200" b="0" strike="noStrike" spc="-1" dirty="0">
                <a:solidFill>
                  <a:srgbClr val="000000"/>
                </a:solidFill>
                <a:latin typeface="Calibri"/>
              </a:rPr>
              <a:t>critico</a:t>
            </a:r>
            <a:endParaRPr lang="it-IT" sz="3200" b="0" strike="noStrike" spc="-1" dirty="0">
              <a:latin typeface="Arial"/>
            </a:endParaRPr>
          </a:p>
          <a:p>
            <a:pPr marL="343080" indent="-342360">
              <a:lnSpc>
                <a:spcPct val="90000"/>
              </a:lnSpc>
              <a:spcBef>
                <a:spcPts val="700"/>
              </a:spcBef>
              <a:buClr>
                <a:srgbClr val="000000"/>
              </a:buClr>
              <a:buFont typeface="Arial"/>
              <a:buChar char="•"/>
            </a:pPr>
            <a:r>
              <a:rPr lang="it-IT" sz="3200" b="0" strike="noStrike" spc="-1" dirty="0">
                <a:solidFill>
                  <a:srgbClr val="000000"/>
                </a:solidFill>
                <a:latin typeface="Calibri"/>
              </a:rPr>
              <a:t>monomediale</a:t>
            </a:r>
            <a:endParaRPr lang="it-IT" sz="3200" b="0" strike="noStrike" spc="-1" dirty="0">
              <a:latin typeface="Arial"/>
            </a:endParaRPr>
          </a:p>
          <a:p>
            <a:pPr marL="343080" indent="-342360">
              <a:lnSpc>
                <a:spcPct val="90000"/>
              </a:lnSpc>
              <a:spcBef>
                <a:spcPts val="700"/>
              </a:spcBef>
              <a:buClr>
                <a:srgbClr val="000000"/>
              </a:buClr>
              <a:buFont typeface="Arial"/>
              <a:buChar char="•"/>
            </a:pPr>
            <a:r>
              <a:rPr lang="it-IT" sz="3200" b="0" strike="noStrike" spc="-1" dirty="0">
                <a:solidFill>
                  <a:srgbClr val="000000"/>
                </a:solidFill>
                <a:latin typeface="Calibri"/>
              </a:rPr>
              <a:t>multimediale</a:t>
            </a:r>
            <a:endParaRPr lang="it-IT" sz="32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641"/>
              </a:spcBef>
            </a:pPr>
            <a:endParaRPr lang="it-IT" sz="32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641"/>
              </a:spcBef>
            </a:pPr>
            <a:endParaRPr lang="it-IT" sz="3200" b="0" strike="noStrike" spc="-1" dirty="0">
              <a:latin typeface="Arial"/>
            </a:endParaRPr>
          </a:p>
        </p:txBody>
      </p:sp>
      <p:pic>
        <p:nvPicPr>
          <p:cNvPr id="184" name="Picture 2"/>
          <p:cNvPicPr/>
          <p:nvPr/>
        </p:nvPicPr>
        <p:blipFill>
          <a:blip r:embed="rId2"/>
          <a:stretch/>
        </p:blipFill>
        <p:spPr>
          <a:xfrm>
            <a:off x="4716000" y="137880"/>
            <a:ext cx="3913920" cy="2474640"/>
          </a:xfrm>
          <a:prstGeom prst="rect">
            <a:avLst/>
          </a:prstGeom>
          <a:ln>
            <a:noFill/>
          </a:ln>
        </p:spPr>
      </p:pic>
      <p:pic>
        <p:nvPicPr>
          <p:cNvPr id="185" name="Picture 2"/>
          <p:cNvPicPr/>
          <p:nvPr/>
        </p:nvPicPr>
        <p:blipFill>
          <a:blip r:embed="rId3"/>
          <a:stretch/>
        </p:blipFill>
        <p:spPr>
          <a:xfrm>
            <a:off x="3807360" y="3645000"/>
            <a:ext cx="1816560" cy="2306880"/>
          </a:xfrm>
          <a:prstGeom prst="rect">
            <a:avLst/>
          </a:prstGeom>
          <a:ln>
            <a:noFill/>
          </a:ln>
        </p:spPr>
      </p:pic>
      <p:pic>
        <p:nvPicPr>
          <p:cNvPr id="186" name="Picture 3"/>
          <p:cNvPicPr/>
          <p:nvPr/>
        </p:nvPicPr>
        <p:blipFill>
          <a:blip r:embed="rId4"/>
          <a:stretch/>
        </p:blipFill>
        <p:spPr>
          <a:xfrm>
            <a:off x="6300360" y="4046760"/>
            <a:ext cx="2452320" cy="281124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37281650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CustomShape 1"/>
          <p:cNvSpPr/>
          <p:nvPr/>
        </p:nvSpPr>
        <p:spPr>
          <a:xfrm>
            <a:off x="0" y="0"/>
            <a:ext cx="9143280" cy="1546920"/>
          </a:xfrm>
          <a:prstGeom prst="rect">
            <a:avLst/>
          </a:prstGeom>
          <a:solidFill>
            <a:srgbClr val="DCE6F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fontScale="77500" lnSpcReduction="20000"/>
          </a:bodyPr>
          <a:lstStyle/>
          <a:p>
            <a:pPr marL="343080" indent="-342360" algn="ctr">
              <a:lnSpc>
                <a:spcPct val="100000"/>
              </a:lnSpc>
              <a:spcBef>
                <a:spcPts val="879"/>
              </a:spcBef>
            </a:pPr>
            <a:br/>
            <a:r>
              <a:rPr lang="it-IT" sz="4400" b="0" strike="noStrike" spc="-1">
                <a:solidFill>
                  <a:srgbClr val="000000"/>
                </a:solidFill>
                <a:latin typeface="Calibri"/>
              </a:rPr>
              <a:t>Lettore aurale e iconico</a:t>
            </a:r>
            <a:br/>
            <a:r>
              <a:rPr lang="it-IT" sz="4400" b="0" strike="noStrike" spc="-1">
                <a:solidFill>
                  <a:srgbClr val="000000"/>
                </a:solidFill>
                <a:latin typeface="Calibri"/>
              </a:rPr>
              <a:t>e  «</a:t>
            </a:r>
            <a:r>
              <a:rPr lang="it-IT" sz="4400" b="0" i="1" strike="noStrike" spc="-1">
                <a:solidFill>
                  <a:srgbClr val="000000"/>
                </a:solidFill>
                <a:latin typeface="Calibri"/>
              </a:rPr>
              <a:t>curriculum </a:t>
            </a:r>
            <a:r>
              <a:rPr lang="it-IT" sz="4400" b="0" strike="noStrike" spc="-1">
                <a:solidFill>
                  <a:srgbClr val="000000"/>
                </a:solidFill>
                <a:latin typeface="Calibri"/>
              </a:rPr>
              <a:t>latente»</a:t>
            </a:r>
            <a:br/>
            <a:endParaRPr lang="it-IT" sz="4400" b="0" strike="noStrike" spc="-1">
              <a:latin typeface="Arial"/>
            </a:endParaRPr>
          </a:p>
        </p:txBody>
      </p:sp>
      <p:sp>
        <p:nvSpPr>
          <p:cNvPr id="188" name="CustomShape 2"/>
          <p:cNvSpPr/>
          <p:nvPr/>
        </p:nvSpPr>
        <p:spPr>
          <a:xfrm>
            <a:off x="0" y="1361520"/>
            <a:ext cx="9143280" cy="5495760"/>
          </a:xfrm>
          <a:prstGeom prst="rect">
            <a:avLst/>
          </a:prstGeom>
          <a:solidFill>
            <a:srgbClr val="DCE6F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 fontScale="70000" lnSpcReduction="20000"/>
          </a:bodyPr>
          <a:lstStyle/>
          <a:p>
            <a:pPr>
              <a:lnSpc>
                <a:spcPct val="100000"/>
              </a:lnSpc>
              <a:spcBef>
                <a:spcPts val="641"/>
              </a:spcBef>
            </a:pPr>
            <a:endParaRPr lang="it-IT" sz="1800" b="0" strike="noStrike" spc="-1">
              <a:latin typeface="Arial"/>
            </a:endParaRPr>
          </a:p>
          <a:p>
            <a:pPr marL="343080" indent="-342360">
              <a:lnSpc>
                <a:spcPct val="100000"/>
              </a:lnSpc>
              <a:spcBef>
                <a:spcPts val="680"/>
              </a:spcBef>
              <a:buClr>
                <a:srgbClr val="000000"/>
              </a:buClr>
              <a:buFont typeface="Arial"/>
              <a:buChar char="•"/>
            </a:pPr>
            <a:r>
              <a:rPr lang="it-IT" sz="3400" b="0" i="1" strike="noStrike" spc="-1">
                <a:solidFill>
                  <a:srgbClr val="000000"/>
                </a:solidFill>
                <a:latin typeface="Calibri"/>
              </a:rPr>
              <a:t>early literacy /emergent literacy  </a:t>
            </a:r>
            <a:endParaRPr lang="it-IT" sz="34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680"/>
              </a:spcBef>
            </a:pPr>
            <a:r>
              <a:rPr lang="it-IT" sz="3400" b="0" strike="noStrike" spc="-1">
                <a:solidFill>
                  <a:srgbClr val="000000"/>
                </a:solidFill>
                <a:latin typeface="Calibri"/>
              </a:rPr>
              <a:t>(alfabetizzazione precoce/ crescente)</a:t>
            </a:r>
            <a:endParaRPr lang="it-IT" sz="34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680"/>
              </a:spcBef>
            </a:pPr>
            <a:r>
              <a:rPr lang="it-IT" sz="3400" b="0" strike="noStrike" spc="-1">
                <a:solidFill>
                  <a:srgbClr val="000000"/>
                </a:solidFill>
                <a:latin typeface="Calibri"/>
              </a:rPr>
              <a:t>                         </a:t>
            </a:r>
            <a:endParaRPr lang="it-IT" sz="34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680"/>
              </a:spcBef>
            </a:pPr>
            <a:r>
              <a:rPr lang="it-IT" sz="3400" b="0" strike="noStrike" spc="-1">
                <a:solidFill>
                  <a:srgbClr val="000000"/>
                </a:solidFill>
                <a:latin typeface="Calibri"/>
              </a:rPr>
              <a:t>                              </a:t>
            </a:r>
            <a:r>
              <a:rPr lang="it-IT" sz="3400" b="1" strike="noStrike" spc="-1">
                <a:solidFill>
                  <a:srgbClr val="000000"/>
                </a:solidFill>
                <a:latin typeface="Calibri"/>
              </a:rPr>
              <a:t>&gt;&gt;&lt;</a:t>
            </a:r>
            <a:endParaRPr lang="it-IT" sz="3400" b="0" strike="noStrike" spc="-1">
              <a:latin typeface="Arial"/>
            </a:endParaRPr>
          </a:p>
          <a:p>
            <a:pPr marL="343080" indent="-342360">
              <a:lnSpc>
                <a:spcPct val="100000"/>
              </a:lnSpc>
              <a:spcBef>
                <a:spcPts val="680"/>
              </a:spcBef>
              <a:buClr>
                <a:srgbClr val="000000"/>
              </a:buClr>
              <a:buFont typeface="Arial"/>
              <a:buChar char="•"/>
            </a:pPr>
            <a:r>
              <a:rPr lang="it-IT" sz="3400" b="0" strike="noStrike" spc="-1">
                <a:solidFill>
                  <a:srgbClr val="000000"/>
                </a:solidFill>
                <a:latin typeface="Calibri"/>
              </a:rPr>
              <a:t> </a:t>
            </a:r>
            <a:r>
              <a:rPr lang="it-IT" sz="3400" b="0" i="1" strike="noStrike" spc="-1">
                <a:solidFill>
                  <a:srgbClr val="000000"/>
                </a:solidFill>
                <a:latin typeface="Calibri"/>
              </a:rPr>
              <a:t>reading readiness</a:t>
            </a:r>
            <a:r>
              <a:rPr lang="it-IT" sz="3400" b="0" strike="noStrike" spc="-1">
                <a:solidFill>
                  <a:srgbClr val="000000"/>
                </a:solidFill>
                <a:latin typeface="Calibri"/>
              </a:rPr>
              <a:t>= esser pronti alla lettura </a:t>
            </a:r>
            <a:endParaRPr lang="it-IT" sz="34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680"/>
              </a:spcBef>
            </a:pPr>
            <a:endParaRPr lang="it-IT" sz="34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680"/>
              </a:spcBef>
            </a:pPr>
            <a:endParaRPr lang="it-IT" sz="34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680"/>
              </a:spcBef>
            </a:pPr>
            <a:r>
              <a:rPr lang="it-IT" sz="3400" b="0" strike="noStrike" spc="-1">
                <a:solidFill>
                  <a:srgbClr val="000000"/>
                </a:solidFill>
                <a:latin typeface="Arial"/>
              </a:rPr>
              <a:t> •</a:t>
            </a:r>
            <a:r>
              <a:rPr lang="it-IT" sz="3400" b="0" strike="noStrike" spc="-1">
                <a:solidFill>
                  <a:srgbClr val="000000"/>
                </a:solidFill>
                <a:latin typeface="Calibri"/>
              </a:rPr>
              <a:t>correlazione tra ricchezza </a:t>
            </a:r>
            <a:endParaRPr lang="it-IT" sz="34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680"/>
              </a:spcBef>
            </a:pPr>
            <a:r>
              <a:rPr lang="it-IT" sz="3400" b="0" strike="noStrike" spc="-1">
                <a:solidFill>
                  <a:srgbClr val="000000"/>
                </a:solidFill>
                <a:latin typeface="Calibri"/>
              </a:rPr>
              <a:t>dell’ambiente/ interazione col libro/</a:t>
            </a:r>
            <a:endParaRPr lang="it-IT" sz="34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680"/>
              </a:spcBef>
            </a:pPr>
            <a:r>
              <a:rPr lang="it-IT" sz="3400" b="0" strike="noStrike" spc="-1">
                <a:solidFill>
                  <a:srgbClr val="000000"/>
                </a:solidFill>
                <a:latin typeface="Calibri"/>
              </a:rPr>
              <a:t>esposizione ad attività di racconto-lettura </a:t>
            </a:r>
            <a:endParaRPr lang="it-IT" sz="34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680"/>
              </a:spcBef>
            </a:pPr>
            <a:r>
              <a:rPr lang="it-IT" sz="3400" b="0" strike="noStrike" spc="-1">
                <a:solidFill>
                  <a:srgbClr val="000000"/>
                </a:solidFill>
                <a:latin typeface="Calibri"/>
              </a:rPr>
              <a:t>altamente predittive delle future abilità di letto-scrittura </a:t>
            </a:r>
            <a:endParaRPr lang="it-IT" sz="34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641"/>
              </a:spcBef>
            </a:pPr>
            <a:endParaRPr lang="it-IT" sz="34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641"/>
              </a:spcBef>
            </a:pPr>
            <a:r>
              <a:rPr lang="it-IT" sz="3200" b="0" strike="noStrike" spc="-1">
                <a:solidFill>
                  <a:srgbClr val="000000"/>
                </a:solidFill>
                <a:latin typeface="Calibri"/>
              </a:rPr>
              <a:t>(Cornoldi/Ferreiro Teberosky/ Detti, 1987; Luigi Paladin;  Stanislas Dehaene, 2007; Maryanne Wolf,  2008)</a:t>
            </a:r>
            <a:endParaRPr lang="it-IT" sz="3200" b="0" strike="noStrike" spc="-1">
              <a:latin typeface="Arial"/>
            </a:endParaRPr>
          </a:p>
        </p:txBody>
      </p:sp>
      <p:pic>
        <p:nvPicPr>
          <p:cNvPr id="189" name="Picture 2"/>
          <p:cNvPicPr/>
          <p:nvPr/>
        </p:nvPicPr>
        <p:blipFill>
          <a:blip r:embed="rId2"/>
          <a:stretch/>
        </p:blipFill>
        <p:spPr>
          <a:xfrm>
            <a:off x="5436000" y="1412640"/>
            <a:ext cx="3455640" cy="1132200"/>
          </a:xfrm>
          <a:prstGeom prst="rect">
            <a:avLst/>
          </a:prstGeom>
          <a:ln>
            <a:noFill/>
          </a:ln>
        </p:spPr>
      </p:pic>
      <p:pic>
        <p:nvPicPr>
          <p:cNvPr id="190" name="Picture 3"/>
          <p:cNvPicPr/>
          <p:nvPr/>
        </p:nvPicPr>
        <p:blipFill>
          <a:blip r:embed="rId3"/>
          <a:stretch/>
        </p:blipFill>
        <p:spPr>
          <a:xfrm>
            <a:off x="6300360" y="2997000"/>
            <a:ext cx="2375640" cy="158328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4615725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3466</TotalTime>
  <Words>2573</Words>
  <Application>Microsoft Office PowerPoint</Application>
  <PresentationFormat>Presentazione su schermo (4:3)</PresentationFormat>
  <Paragraphs>320</Paragraphs>
  <Slides>28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9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28</vt:i4>
      </vt:variant>
    </vt:vector>
  </HeadingPairs>
  <TitlesOfParts>
    <vt:vector size="38" baseType="lpstr">
      <vt:lpstr>Amazon Ember</vt:lpstr>
      <vt:lpstr>Arial</vt:lpstr>
      <vt:lpstr>Berlin Sans FB Demi</vt:lpstr>
      <vt:lpstr>Calibri</vt:lpstr>
      <vt:lpstr>Candara</vt:lpstr>
      <vt:lpstr>Merriweather Sans</vt:lpstr>
      <vt:lpstr>Times New Roman</vt:lpstr>
      <vt:lpstr>Verdana</vt:lpstr>
      <vt:lpstr>Wingdings</vt:lpstr>
      <vt:lpstr>Tema di Office</vt:lpstr>
      <vt:lpstr>  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</dc:title>
  <dc:creator>utente</dc:creator>
  <cp:lastModifiedBy>Utente</cp:lastModifiedBy>
  <cp:revision>21</cp:revision>
  <dcterms:created xsi:type="dcterms:W3CDTF">2018-10-10T08:48:52Z</dcterms:created>
  <dcterms:modified xsi:type="dcterms:W3CDTF">2022-01-19T20:43:54Z</dcterms:modified>
</cp:coreProperties>
</file>